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71" r:id="rId3"/>
    <p:sldId id="290" r:id="rId4"/>
    <p:sldId id="285" r:id="rId5"/>
    <p:sldId id="262" r:id="rId6"/>
    <p:sldId id="276" r:id="rId7"/>
    <p:sldId id="287" r:id="rId8"/>
    <p:sldId id="278" r:id="rId9"/>
    <p:sldId id="288" r:id="rId10"/>
    <p:sldId id="289" r:id="rId11"/>
    <p:sldId id="286" r:id="rId12"/>
    <p:sldId id="277" r:id="rId13"/>
    <p:sldId id="300" r:id="rId14"/>
    <p:sldId id="284" r:id="rId15"/>
    <p:sldId id="273" r:id="rId16"/>
    <p:sldId id="283" r:id="rId17"/>
    <p:sldId id="292" r:id="rId18"/>
    <p:sldId id="293" r:id="rId19"/>
    <p:sldId id="295" r:id="rId20"/>
    <p:sldId id="294" r:id="rId21"/>
    <p:sldId id="296" r:id="rId22"/>
    <p:sldId id="297" r:id="rId23"/>
    <p:sldId id="298" r:id="rId24"/>
    <p:sldId id="265"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4022" autoAdjust="0"/>
  </p:normalViewPr>
  <p:slideViewPr>
    <p:cSldViewPr snapToGrid="0">
      <p:cViewPr varScale="1">
        <p:scale>
          <a:sx n="63" d="100"/>
          <a:sy n="63" d="100"/>
        </p:scale>
        <p:origin x="936"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7D79F-16F6-40AC-88C9-B8FFC1188C9B}" type="datetimeFigureOut">
              <a:rPr lang="en-GB" smtClean="0"/>
              <a:t>05/02/2016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4181B-92FA-49CF-85F0-E9D6E584DB8F}" type="slidenum">
              <a:rPr lang="en-GB" smtClean="0"/>
              <a:t>‹#›</a:t>
            </a:fld>
            <a:endParaRPr lang="en-GB"/>
          </a:p>
        </p:txBody>
      </p:sp>
    </p:spTree>
    <p:extLst>
      <p:ext uri="{BB962C8B-B14F-4D97-AF65-F5344CB8AC3E}">
        <p14:creationId xmlns:p14="http://schemas.microsoft.com/office/powerpoint/2010/main" val="362168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Howard – Introductory statement</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1</a:t>
            </a:fld>
            <a:endParaRPr lang="en-GB"/>
          </a:p>
        </p:txBody>
      </p:sp>
    </p:spTree>
    <p:extLst>
      <p:ext uri="{BB962C8B-B14F-4D97-AF65-F5344CB8AC3E}">
        <p14:creationId xmlns:p14="http://schemas.microsoft.com/office/powerpoint/2010/main" val="280229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Deaths of witnesses and potential witnesses</a:t>
            </a:r>
          </a:p>
          <a:p>
            <a:r>
              <a:rPr lang="en-GB" dirty="0" smtClean="0"/>
              <a:t>Records no longer available</a:t>
            </a:r>
          </a:p>
          <a:p>
            <a:r>
              <a:rPr lang="en-GB" dirty="0" smtClean="0"/>
              <a:t>Suspects deceased</a:t>
            </a:r>
          </a:p>
          <a:p>
            <a:r>
              <a:rPr lang="en-GB" dirty="0" smtClean="0"/>
              <a:t>Memories faded etc.</a:t>
            </a:r>
          </a:p>
          <a:p>
            <a:r>
              <a:rPr lang="en-GB" dirty="0" smtClean="0"/>
              <a:t>BUT</a:t>
            </a:r>
            <a:r>
              <a:rPr lang="en-GB" baseline="0" dirty="0" smtClean="0"/>
              <a:t> despite these difficulties it is not </a:t>
            </a:r>
            <a:r>
              <a:rPr lang="en-GB" sz="1800" b="1" u="sng" baseline="0" dirty="0" smtClean="0"/>
              <a:t>too late </a:t>
            </a:r>
            <a:r>
              <a:rPr lang="en-GB" baseline="0" dirty="0" smtClean="0"/>
              <a:t>to find the truth of these matters.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10</a:t>
            </a:fld>
            <a:endParaRPr lang="en-GB"/>
          </a:p>
        </p:txBody>
      </p:sp>
    </p:spTree>
    <p:extLst>
      <p:ext uri="{BB962C8B-B14F-4D97-AF65-F5344CB8AC3E}">
        <p14:creationId xmlns:p14="http://schemas.microsoft.com/office/powerpoint/2010/main" val="141819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therefore do not dwell on information or evidence that was available to the families and their council at the time of the Inquests or on evidence that was presented to the Inquest courts.</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11</a:t>
            </a:fld>
            <a:endParaRPr lang="en-GB"/>
          </a:p>
        </p:txBody>
      </p:sp>
    </p:spTree>
    <p:extLst>
      <p:ext uri="{BB962C8B-B14F-4D97-AF65-F5344CB8AC3E}">
        <p14:creationId xmlns:p14="http://schemas.microsoft.com/office/powerpoint/2010/main" val="141984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Erasmus testified before an Amnesty Committee of the TRC on 16 October 2000. He provided corroboration in the form of documents to much of his testimony of the cover-up by the SB of the true circumstances that led to Aggett’s death. According to him the conspirators included the most Senior Commanders of the Police at Pretoria HQ and also included the SB members at John Vorster Square.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Erasmus also told of George </a:t>
            </a:r>
            <a:r>
              <a:rPr lang="en-GB" sz="1200" kern="1200" dirty="0" err="1" smtClean="0">
                <a:solidFill>
                  <a:schemeClr val="tx1"/>
                </a:solidFill>
                <a:effectLst/>
                <a:latin typeface="+mn-lt"/>
                <a:ea typeface="+mn-ea"/>
                <a:cs typeface="+mn-cs"/>
              </a:rPr>
              <a:t>Bizos’s</a:t>
            </a:r>
            <a:r>
              <a:rPr lang="en-GB" sz="1200" kern="1200" dirty="0" smtClean="0">
                <a:solidFill>
                  <a:schemeClr val="tx1"/>
                </a:solidFill>
                <a:effectLst/>
                <a:latin typeface="+mn-lt"/>
                <a:ea typeface="+mn-ea"/>
                <a:cs typeface="+mn-cs"/>
              </a:rPr>
              <a:t> office being bugged to allow SB members to eve-drop on confidential consultations and conversations to give SB members the opportunity of countering the family’s efforts to expose the truth and to counter defence strategies.  </a:t>
            </a:r>
          </a:p>
          <a:p>
            <a:r>
              <a:rPr lang="en-GB" sz="1200" kern="1200" dirty="0" smtClean="0">
                <a:solidFill>
                  <a:schemeClr val="tx1"/>
                </a:solidFill>
                <a:effectLst/>
                <a:latin typeface="+mn-lt"/>
                <a:ea typeface="+mn-ea"/>
                <a:cs typeface="+mn-cs"/>
              </a:rPr>
              <a:t>Erasmus also testified about SB members rehearsing their evidence according to a carefully developed false version of events by very senior</a:t>
            </a:r>
            <a:r>
              <a:rPr lang="en-GB" sz="1200" kern="1200" baseline="0" dirty="0" smtClean="0">
                <a:solidFill>
                  <a:schemeClr val="tx1"/>
                </a:solidFill>
                <a:effectLst/>
                <a:latin typeface="+mn-lt"/>
                <a:ea typeface="+mn-ea"/>
                <a:cs typeface="+mn-cs"/>
              </a:rPr>
              <a:t> police officer</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Can Erasmus’s version be corroborated?</a:t>
            </a:r>
          </a:p>
          <a:p>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12</a:t>
            </a:fld>
            <a:endParaRPr lang="en-GB"/>
          </a:p>
        </p:txBody>
      </p:sp>
    </p:spTree>
    <p:extLst>
      <p:ext uri="{BB962C8B-B14F-4D97-AF65-F5344CB8AC3E}">
        <p14:creationId xmlns:p14="http://schemas.microsoft.com/office/powerpoint/2010/main" val="198662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TRC, Eugene de </a:t>
            </a:r>
            <a:r>
              <a:rPr lang="en-GB" dirty="0" err="1" smtClean="0"/>
              <a:t>Kock</a:t>
            </a:r>
            <a:r>
              <a:rPr lang="en-GB" dirty="0" smtClean="0"/>
              <a:t>, Harms Commission, Steve </a:t>
            </a:r>
            <a:r>
              <a:rPr lang="en-GB" dirty="0" err="1" smtClean="0"/>
              <a:t>Biko</a:t>
            </a:r>
            <a:r>
              <a:rPr lang="en-GB" dirty="0" smtClean="0"/>
              <a:t> Inquest to name a few incidents</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13</a:t>
            </a:fld>
            <a:endParaRPr lang="en-GB"/>
          </a:p>
        </p:txBody>
      </p:sp>
    </p:spTree>
    <p:extLst>
      <p:ext uri="{BB962C8B-B14F-4D97-AF65-F5344CB8AC3E}">
        <p14:creationId xmlns:p14="http://schemas.microsoft.com/office/powerpoint/2010/main" val="3279944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witness who could have provided valuable insight to the Inquest Court into the interrogation methods of the SB was Salim Essop, the young man who was arrested together with Timol. He however could not be called as a witness as he was in detention and not allowed the right of legal representation; or to testify in open court or even to communicate with the outside world.  </a:t>
            </a:r>
          </a:p>
          <a:p>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14</a:t>
            </a:fld>
            <a:endParaRPr lang="en-GB"/>
          </a:p>
        </p:txBody>
      </p:sp>
    </p:spTree>
    <p:extLst>
      <p:ext uri="{BB962C8B-B14F-4D97-AF65-F5344CB8AC3E}">
        <p14:creationId xmlns:p14="http://schemas.microsoft.com/office/powerpoint/2010/main" val="770935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He was viciously assaulted and tortured from the moment he came into the hands of the SB, </a:t>
            </a:r>
            <a:r>
              <a:rPr lang="en-GB" sz="1200" kern="1200" baseline="0" dirty="0" smtClean="0">
                <a:solidFill>
                  <a:schemeClr val="tx1"/>
                </a:solidFill>
                <a:effectLst/>
                <a:latin typeface="+mn-lt"/>
                <a:ea typeface="+mn-ea"/>
                <a:cs typeface="+mn-cs"/>
              </a:rPr>
              <a:t>physically assaulted, </a:t>
            </a:r>
            <a:r>
              <a:rPr lang="en-GB" sz="1200" kern="1200" dirty="0" smtClean="0">
                <a:solidFill>
                  <a:schemeClr val="tx1"/>
                </a:solidFill>
                <a:effectLst/>
                <a:latin typeface="+mn-lt"/>
                <a:ea typeface="+mn-ea"/>
                <a:cs typeface="+mn-cs"/>
              </a:rPr>
              <a:t>sleep deprivation,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prolonged standing, awkward postures,</a:t>
            </a:r>
            <a:r>
              <a:rPr lang="en-GB" sz="1200" kern="1200" baseline="0" dirty="0" smtClean="0">
                <a:solidFill>
                  <a:schemeClr val="tx1"/>
                </a:solidFill>
                <a:effectLst/>
                <a:latin typeface="+mn-lt"/>
                <a:ea typeface="+mn-ea"/>
                <a:cs typeface="+mn-cs"/>
              </a:rPr>
              <a:t> arms outstretched, suffocated, electric shocks, dangled over stair well, urinated ON</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Four days of his arrest had to be hospitalised after he fell into a coma with head and other injuries. The District Surgeon, Dr Kemp, had been urgently summonsed to attend to Essop who he found comatose in a passage of John Voster Square.  Dr Kemp listed 16 injuries to Essop. These injuries were corroborated by a neurosurgeon, Dr Law, who treated Essop.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15</a:t>
            </a:fld>
            <a:endParaRPr lang="en-GB"/>
          </a:p>
        </p:txBody>
      </p:sp>
    </p:spTree>
    <p:extLst>
      <p:ext uri="{BB962C8B-B14F-4D97-AF65-F5344CB8AC3E}">
        <p14:creationId xmlns:p14="http://schemas.microsoft.com/office/powerpoint/2010/main" val="316385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Essop has never made an affidavit or testified about his experience. Describe detention, court, 10 year sentence, immigrated to UK.</a:t>
            </a:r>
            <a:r>
              <a:rPr lang="en-GB" baseline="0" dirty="0" smtClean="0"/>
              <a:t> Not prepared to testify before TRC. </a:t>
            </a:r>
          </a:p>
          <a:p>
            <a:r>
              <a:rPr lang="en-GB" dirty="0" smtClean="0"/>
              <a:t>New Life</a:t>
            </a:r>
          </a:p>
          <a:p>
            <a:r>
              <a:rPr lang="en-GB" dirty="0" smtClean="0"/>
              <a:t>Trauma of torture</a:t>
            </a:r>
          </a:p>
          <a:p>
            <a:endParaRPr lang="en-GB" dirty="0" smtClean="0"/>
          </a:p>
          <a:p>
            <a:r>
              <a:rPr lang="en-GB" dirty="0" smtClean="0"/>
              <a:t>He was hidden from the Inquest– despite the obvious relevance of his evidence, the Investigating Officer (who was supposed to be independent) never disclosed his torture and never made him available to Inquest court. This they said was in the interest</a:t>
            </a:r>
            <a:r>
              <a:rPr lang="en-GB" baseline="0" dirty="0" smtClean="0"/>
              <a:t> of National Security. Yet months later Essop stood trial in open court – without concerns of National Security. </a:t>
            </a:r>
            <a:endParaRPr lang="en-GB" dirty="0" smtClean="0"/>
          </a:p>
        </p:txBody>
      </p:sp>
      <p:sp>
        <p:nvSpPr>
          <p:cNvPr id="4" name="Slide Number Placeholder 3"/>
          <p:cNvSpPr>
            <a:spLocks noGrp="1"/>
          </p:cNvSpPr>
          <p:nvPr>
            <p:ph type="sldNum" sz="quarter" idx="10"/>
          </p:nvPr>
        </p:nvSpPr>
        <p:spPr/>
        <p:txBody>
          <a:bodyPr/>
          <a:lstStyle/>
          <a:p>
            <a:fld id="{CF64181B-92FA-49CF-85F0-E9D6E584DB8F}" type="slidenum">
              <a:rPr lang="en-GB" smtClean="0"/>
              <a:t>16</a:t>
            </a:fld>
            <a:endParaRPr lang="en-GB"/>
          </a:p>
        </p:txBody>
      </p:sp>
    </p:spTree>
    <p:extLst>
      <p:ext uri="{BB962C8B-B14F-4D97-AF65-F5344CB8AC3E}">
        <p14:creationId xmlns:p14="http://schemas.microsoft.com/office/powerpoint/2010/main" val="393886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traced more than a dozen former</a:t>
            </a:r>
            <a:r>
              <a:rPr lang="en-GB" baseline="0" dirty="0" smtClean="0"/>
              <a:t> members of SB who were stationed at JVS. I have spoken to most of them.  Some are keen to talk whilst others are reluctant to talk.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 NOW ALSO HAVE THE NAMES OF TWO</a:t>
            </a:r>
            <a:r>
              <a:rPr lang="en-GB" baseline="0" dirty="0" smtClean="0"/>
              <a:t> MEMBERS WHO ARE STILL ALIVE AND WORKED AT JVS IN 1970 and am in the process of meeting with them.</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17</a:t>
            </a:fld>
            <a:endParaRPr lang="en-GB"/>
          </a:p>
        </p:txBody>
      </p:sp>
    </p:spTree>
    <p:extLst>
      <p:ext uri="{BB962C8B-B14F-4D97-AF65-F5344CB8AC3E}">
        <p14:creationId xmlns:p14="http://schemas.microsoft.com/office/powerpoint/2010/main" val="5444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They say that torture of detainees was routine and endemic.</a:t>
            </a:r>
          </a:p>
          <a:p>
            <a:endParaRPr lang="en-GB" baseline="0" dirty="0" smtClean="0"/>
          </a:p>
          <a:p>
            <a:r>
              <a:rPr lang="en-GB" baseline="0" dirty="0" smtClean="0"/>
              <a:t>Some of them say specifically that Neil Aggett was severely tortured</a:t>
            </a:r>
          </a:p>
          <a:p>
            <a:endParaRPr lang="en-GB" dirty="0" smtClean="0"/>
          </a:p>
          <a:p>
            <a:r>
              <a:rPr lang="en-GB" baseline="0" dirty="0" err="1" smtClean="0"/>
              <a:t>Chauke</a:t>
            </a:r>
            <a:endParaRPr lang="en-GB" baseline="0" dirty="0" smtClean="0"/>
          </a:p>
          <a:p>
            <a:r>
              <a:rPr lang="en-GB" baseline="0" dirty="0" smtClean="0"/>
              <a:t>Adonis</a:t>
            </a:r>
          </a:p>
          <a:p>
            <a:r>
              <a:rPr lang="en-GB" baseline="0" dirty="0" smtClean="0"/>
              <a:t>Joe </a:t>
            </a:r>
          </a:p>
          <a:p>
            <a:r>
              <a:rPr lang="en-GB" baseline="0" dirty="0" smtClean="0"/>
              <a:t>Willington</a:t>
            </a:r>
          </a:p>
          <a:p>
            <a:r>
              <a:rPr lang="en-GB" baseline="0" dirty="0" smtClean="0"/>
              <a:t>Smith – deal with later in presentation</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18</a:t>
            </a:fld>
            <a:endParaRPr lang="en-GB"/>
          </a:p>
        </p:txBody>
      </p:sp>
    </p:spTree>
    <p:extLst>
      <p:ext uri="{BB962C8B-B14F-4D97-AF65-F5344CB8AC3E}">
        <p14:creationId xmlns:p14="http://schemas.microsoft.com/office/powerpoint/2010/main" val="1595030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an attempt to demonstrate that the SB version of “considerate and humane treatment of detainees”</a:t>
            </a:r>
            <a:r>
              <a:rPr lang="en-GB" baseline="0" dirty="0" smtClean="0"/>
              <a:t> was false -  the statements of 19 of detainees (who were detained together with Neil Aggett in the Barbra Hogan investigation) was secured by the legal team representing the family. </a:t>
            </a:r>
          </a:p>
          <a:p>
            <a:r>
              <a:rPr lang="en-GB" baseline="0" dirty="0" smtClean="0"/>
              <a:t>The Inquest Court only allowed the testimony of five of the detainees and then inexplicably refused to hear further accounts. </a:t>
            </a:r>
          </a:p>
          <a:p>
            <a:endParaRPr lang="en-GB" baseline="0" dirty="0" smtClean="0"/>
          </a:p>
          <a:p>
            <a:r>
              <a:rPr lang="en-GB" baseline="0" dirty="0" smtClean="0"/>
              <a:t>Paul Erasmus testified before the TRC that the decision to allow similar fact evidence set the cat amongst the pigeons and SB scrambled to counter this development. </a:t>
            </a:r>
          </a:p>
          <a:p>
            <a:endParaRPr lang="en-GB" baseline="0" dirty="0" smtClean="0"/>
          </a:p>
          <a:p>
            <a:r>
              <a:rPr lang="en-GB" baseline="0" dirty="0" smtClean="0"/>
              <a:t>SB members from the investigation team were called to deny the allegations of torture saying it was an ANC/Communist plot to embarrass the SB and Government. The Inquest court accepted the SB denials of torture.  </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19</a:t>
            </a:fld>
            <a:endParaRPr lang="en-GB"/>
          </a:p>
        </p:txBody>
      </p:sp>
    </p:spTree>
    <p:extLst>
      <p:ext uri="{BB962C8B-B14F-4D97-AF65-F5344CB8AC3E}">
        <p14:creationId xmlns:p14="http://schemas.microsoft.com/office/powerpoint/2010/main" val="32426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Before starting this presentation we should reflect on the role detention without</a:t>
            </a:r>
            <a:r>
              <a:rPr lang="en-GB" baseline="0" dirty="0" smtClean="0"/>
              <a:t> trial</a:t>
            </a:r>
            <a:r>
              <a:rPr lang="en-GB" dirty="0" smtClean="0"/>
              <a:t> played in maintaining the apartheid system.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Detainees had little or no rights.</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2</a:t>
            </a:fld>
            <a:endParaRPr lang="en-GB"/>
          </a:p>
        </p:txBody>
      </p:sp>
    </p:spTree>
    <p:extLst>
      <p:ext uri="{BB962C8B-B14F-4D97-AF65-F5344CB8AC3E}">
        <p14:creationId xmlns:p14="http://schemas.microsoft.com/office/powerpoint/2010/main" val="650143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Remembering what Paul Erasmus said</a:t>
            </a:r>
            <a:r>
              <a:rPr lang="en-GB" baseline="0" dirty="0" smtClean="0"/>
              <a:t> about SB countering the similar fact evidence lets look at Mr. Smith. </a:t>
            </a:r>
          </a:p>
          <a:p>
            <a:pPr marL="228600" indent="-228600">
              <a:buAutoNum type="arabicPeriod"/>
            </a:pPr>
            <a:r>
              <a:rPr lang="en-GB" dirty="0" smtClean="0"/>
              <a:t>At the time of the Aggett inquest Smith made an affidavit confirming his kind</a:t>
            </a:r>
            <a:r>
              <a:rPr lang="en-GB" baseline="0" dirty="0" smtClean="0"/>
              <a:t> and considerate treatment of </a:t>
            </a:r>
            <a:r>
              <a:rPr lang="en-GB" baseline="0" dirty="0" err="1" smtClean="0"/>
              <a:t>Prema</a:t>
            </a:r>
            <a:r>
              <a:rPr lang="en-GB" baseline="0" dirty="0" smtClean="0"/>
              <a:t> Naidoo and others. See statement.</a:t>
            </a:r>
          </a:p>
          <a:p>
            <a:pPr marL="228600" indent="-228600">
              <a:buAutoNum type="arabicPeriod"/>
            </a:pPr>
            <a:r>
              <a:rPr lang="en-GB" baseline="0" dirty="0" smtClean="0"/>
              <a:t>His testimony at the Inquest See copy of record.</a:t>
            </a:r>
          </a:p>
          <a:p>
            <a:endParaRPr lang="en-GB" baseline="0" dirty="0" smtClean="0"/>
          </a:p>
          <a:p>
            <a:r>
              <a:rPr lang="en-GB" baseline="0" dirty="0" smtClean="0"/>
              <a:t>3. He made an affidavit for the Truth commission in which he admitted torturing </a:t>
            </a:r>
            <a:r>
              <a:rPr lang="en-GB" baseline="0" dirty="0" err="1" smtClean="0"/>
              <a:t>Prema</a:t>
            </a:r>
            <a:r>
              <a:rPr lang="en-GB" baseline="0" dirty="0" smtClean="0"/>
              <a:t> Naidoo and others. See this statement.</a:t>
            </a:r>
          </a:p>
          <a:p>
            <a:endParaRPr lang="en-GB" baseline="0" dirty="0" smtClean="0"/>
          </a:p>
          <a:p>
            <a:r>
              <a:rPr lang="en-GB" baseline="0" dirty="0" smtClean="0"/>
              <a:t>In an interview with me he told me that he had been instructed by SB officers inter alia </a:t>
            </a:r>
            <a:r>
              <a:rPr lang="en-GB" baseline="0" dirty="0" err="1" smtClean="0"/>
              <a:t>Cromwright</a:t>
            </a:r>
            <a:r>
              <a:rPr lang="en-GB" baseline="0" dirty="0" smtClean="0"/>
              <a:t> to perjure himself and that he did this to protect the SB and the country. </a:t>
            </a:r>
          </a:p>
          <a:p>
            <a:endParaRPr lang="en-GB" baseline="0" dirty="0" smtClean="0"/>
          </a:p>
          <a:p>
            <a:r>
              <a:rPr lang="en-GB" baseline="0" dirty="0" smtClean="0"/>
              <a:t>He provides evidence that there was a conspiracy by the SB to provide a false version, and mislead the Inquest Court. Furthermore that they were successful in achieving this.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20</a:t>
            </a:fld>
            <a:endParaRPr lang="en-GB"/>
          </a:p>
        </p:txBody>
      </p:sp>
    </p:spTree>
    <p:extLst>
      <p:ext uri="{BB962C8B-B14F-4D97-AF65-F5344CB8AC3E}">
        <p14:creationId xmlns:p14="http://schemas.microsoft.com/office/powerpoint/2010/main" val="3577040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Slide</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21</a:t>
            </a:fld>
            <a:endParaRPr lang="en-GB"/>
          </a:p>
        </p:txBody>
      </p:sp>
    </p:spTree>
    <p:extLst>
      <p:ext uri="{BB962C8B-B14F-4D97-AF65-F5344CB8AC3E}">
        <p14:creationId xmlns:p14="http://schemas.microsoft.com/office/powerpoint/2010/main" val="70572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extract of the decision of the Amnesty Committee of the TRC .</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22</a:t>
            </a:fld>
            <a:endParaRPr lang="en-GB"/>
          </a:p>
        </p:txBody>
      </p:sp>
    </p:spTree>
    <p:extLst>
      <p:ext uri="{BB962C8B-B14F-4D97-AF65-F5344CB8AC3E}">
        <p14:creationId xmlns:p14="http://schemas.microsoft.com/office/powerpoint/2010/main" val="4283501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being so, it follows that the Inquest Courts findings concerning the causes of death are wrong.</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23</a:t>
            </a:fld>
            <a:endParaRPr lang="en-GB"/>
          </a:p>
        </p:txBody>
      </p:sp>
    </p:spTree>
    <p:extLst>
      <p:ext uri="{BB962C8B-B14F-4D97-AF65-F5344CB8AC3E}">
        <p14:creationId xmlns:p14="http://schemas.microsoft.com/office/powerpoint/2010/main" val="1273142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64181B-92FA-49CF-85F0-E9D6E584DB8F}" type="slidenum">
              <a:rPr lang="en-GB" smtClean="0"/>
              <a:t>24</a:t>
            </a:fld>
            <a:endParaRPr lang="en-GB"/>
          </a:p>
        </p:txBody>
      </p:sp>
    </p:spTree>
    <p:extLst>
      <p:ext uri="{BB962C8B-B14F-4D97-AF65-F5344CB8AC3E}">
        <p14:creationId xmlns:p14="http://schemas.microsoft.com/office/powerpoint/2010/main" val="3519551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 . </a:t>
            </a:r>
            <a:r>
              <a:rPr lang="en-GB" smtClean="0"/>
              <a:t>. </a:t>
            </a:r>
            <a:endParaRPr lang="en-GB" dirty="0" smtClean="0"/>
          </a:p>
        </p:txBody>
      </p:sp>
      <p:sp>
        <p:nvSpPr>
          <p:cNvPr id="4" name="Slide Number Placeholder 3"/>
          <p:cNvSpPr>
            <a:spLocks noGrp="1"/>
          </p:cNvSpPr>
          <p:nvPr>
            <p:ph type="sldNum" sz="quarter" idx="10"/>
          </p:nvPr>
        </p:nvSpPr>
        <p:spPr/>
        <p:txBody>
          <a:bodyPr/>
          <a:lstStyle/>
          <a:p>
            <a:fld id="{CF64181B-92FA-49CF-85F0-E9D6E584DB8F}" type="slidenum">
              <a:rPr lang="en-GB" smtClean="0"/>
              <a:t>25</a:t>
            </a:fld>
            <a:endParaRPr lang="en-GB"/>
          </a:p>
        </p:txBody>
      </p:sp>
    </p:spTree>
    <p:extLst>
      <p:ext uri="{BB962C8B-B14F-4D97-AF65-F5344CB8AC3E}">
        <p14:creationId xmlns:p14="http://schemas.microsoft.com/office/powerpoint/2010/main" val="321721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Let us also remind ourselves very briefly of the political circumstances of the time: the draconian methods available to suppress opposing views; the absolute belief amongst Security Branch policemen and most other white South Africans that the country was facing a total onslaught; the SB belief that illegal strong-arm methods justified the means. </a:t>
            </a:r>
          </a:p>
          <a:p>
            <a:r>
              <a:rPr lang="en-GB" sz="1200" kern="1200" dirty="0" smtClean="0">
                <a:solidFill>
                  <a:schemeClr val="tx1"/>
                </a:solidFill>
                <a:effectLst/>
                <a:latin typeface="+mn-lt"/>
                <a:ea typeface="+mn-ea"/>
                <a:cs typeface="+mn-cs"/>
              </a:rPr>
              <a:t>One should also consider that the apartheid system did not encourage or promote independent, free-thinking Magistrates – especially in politically charged matters that came before them. Magistrates were very much part of the South African apartheid system.</a:t>
            </a:r>
          </a:p>
        </p:txBody>
      </p:sp>
      <p:sp>
        <p:nvSpPr>
          <p:cNvPr id="4" name="Slide Number Placeholder 3"/>
          <p:cNvSpPr>
            <a:spLocks noGrp="1"/>
          </p:cNvSpPr>
          <p:nvPr>
            <p:ph type="sldNum" sz="quarter" idx="10"/>
          </p:nvPr>
        </p:nvSpPr>
        <p:spPr/>
        <p:txBody>
          <a:bodyPr/>
          <a:lstStyle/>
          <a:p>
            <a:fld id="{CF64181B-92FA-49CF-85F0-E9D6E584DB8F}" type="slidenum">
              <a:rPr lang="en-GB" smtClean="0"/>
              <a:t>3</a:t>
            </a:fld>
            <a:endParaRPr lang="en-GB"/>
          </a:p>
        </p:txBody>
      </p:sp>
    </p:spTree>
    <p:extLst>
      <p:ext uri="{BB962C8B-B14F-4D97-AF65-F5344CB8AC3E}">
        <p14:creationId xmlns:p14="http://schemas.microsoft.com/office/powerpoint/2010/main" val="234817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t>
            </a:r>
            <a:r>
              <a:rPr lang="en-GB" baseline="0" dirty="0" smtClean="0"/>
              <a:t> 50 people died whilst in detention. </a:t>
            </a:r>
            <a:r>
              <a:rPr lang="en-GB" dirty="0" smtClean="0"/>
              <a:t>This does not include the deaths of persons</a:t>
            </a:r>
            <a:r>
              <a:rPr lang="en-GB" baseline="0" dirty="0" smtClean="0"/>
              <a:t> who were in the illegal custody of Security branch members.  According to TRC statistics there were 200 admitted deaths of this nature . </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4</a:t>
            </a:fld>
            <a:endParaRPr lang="en-GB"/>
          </a:p>
        </p:txBody>
      </p:sp>
    </p:spTree>
    <p:extLst>
      <p:ext uri="{BB962C8B-B14F-4D97-AF65-F5344CB8AC3E}">
        <p14:creationId xmlns:p14="http://schemas.microsoft.com/office/powerpoint/2010/main" val="112636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rPr>
              <a:t>Ahmed Timol</a:t>
            </a:r>
            <a:r>
              <a:rPr lang="en-GB" sz="1200" kern="1200" dirty="0" smtClean="0">
                <a:solidFill>
                  <a:schemeClr val="tx1"/>
                </a:solidFill>
                <a:effectLst/>
                <a:latin typeface="+mn-lt"/>
                <a:ea typeface="+mn-ea"/>
                <a:cs typeface="+mn-cs"/>
              </a:rPr>
              <a:t> was a teacher in Roodepoort and a member of the South African Communist Party (SACP). He was engaged in the clandestine distribution of SACP propaganda leaflets. He was 30 years old when late at night on 22 October 1971 he was arrested together with his friend and corroborator, Salim Essop. It was alleged that SACP leaflets were found in the boot of the car that they were driving. Both men were detained in terms of the Terrorism Act 83 of 1967 and held and interrogated at the Security Branch offices on the 10</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floor of John Vorster Square. On 27 October 1971 (five days after his detention) Ahmed Timol’s body was found on the ground at John Vorster Square after apparently falling from a window on 10</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floor. It was alleged by SB that he had committed suicide.</a:t>
            </a:r>
          </a:p>
          <a:p>
            <a:r>
              <a:rPr lang="en-GB" sz="1200" kern="1200" dirty="0" smtClean="0">
                <a:solidFill>
                  <a:schemeClr val="tx1"/>
                </a:solidFill>
                <a:effectLst/>
                <a:latin typeface="+mn-lt"/>
                <a:ea typeface="+mn-ea"/>
                <a:cs typeface="+mn-cs"/>
              </a:rPr>
              <a:t>He became the 22</a:t>
            </a:r>
            <a:r>
              <a:rPr lang="en-GB" sz="1200" kern="1200" baseline="30000" dirty="0"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person to die in Security Branch detention.</a:t>
            </a:r>
          </a:p>
          <a:p>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5</a:t>
            </a:fld>
            <a:endParaRPr lang="en-GB"/>
          </a:p>
        </p:txBody>
      </p:sp>
    </p:spTree>
    <p:extLst>
      <p:ext uri="{BB962C8B-B14F-4D97-AF65-F5344CB8AC3E}">
        <p14:creationId xmlns:p14="http://schemas.microsoft.com/office/powerpoint/2010/main" val="299535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rPr>
              <a:t>Neil Aggett</a:t>
            </a:r>
            <a:r>
              <a:rPr lang="en-GB" sz="1200" kern="1200" dirty="0" smtClean="0">
                <a:solidFill>
                  <a:schemeClr val="tx1"/>
                </a:solidFill>
                <a:effectLst/>
                <a:latin typeface="+mn-lt"/>
                <a:ea typeface="+mn-ea"/>
                <a:cs typeface="+mn-cs"/>
              </a:rPr>
              <a:t> was a medical doctor and an organiser for the Transvaal Brach of the African Food and Canning Workers’ Union (AFCWU). Aggett was detained for his role in labour organisation on the 11 December 1981 in terms of Section 6 of the Terrorism Act 83 of 1967. He was initially held at the Pretoria Central Prison and later transferred to the Security Branch detention at John Vorster Square in Johannesburg where he was continuously interrogated. On the 5 February 1982 he was found hanging in the Security Branch cells at John Vorster Square. He was 28 years old. It was alleged that he had committed suicide.</a:t>
            </a:r>
          </a:p>
          <a:p>
            <a:r>
              <a:rPr lang="en-GB" sz="1200" kern="1200" dirty="0" smtClean="0">
                <a:solidFill>
                  <a:schemeClr val="tx1"/>
                </a:solidFill>
                <a:effectLst/>
                <a:latin typeface="+mn-lt"/>
                <a:ea typeface="+mn-ea"/>
                <a:cs typeface="+mn-cs"/>
              </a:rPr>
              <a:t>He was the 51st person (and first white person) to die in detention.</a:t>
            </a:r>
          </a:p>
          <a:p>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6</a:t>
            </a:fld>
            <a:endParaRPr lang="en-GB"/>
          </a:p>
        </p:txBody>
      </p:sp>
    </p:spTree>
    <p:extLst>
      <p:ext uri="{BB962C8B-B14F-4D97-AF65-F5344CB8AC3E}">
        <p14:creationId xmlns:p14="http://schemas.microsoft.com/office/powerpoint/2010/main" val="21031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Legally the police were responsible for both the physical and mental well being of all detainees. </a:t>
            </a:r>
          </a:p>
          <a:p>
            <a:endParaRPr lang="en-GB" dirty="0" smtClean="0"/>
          </a:p>
          <a:p>
            <a:r>
              <a:rPr lang="en-GB" dirty="0" smtClean="0"/>
              <a:t>SB members claimed that detainees (including Timol and Aggett) were always treated with the utmost consideration.</a:t>
            </a:r>
          </a:p>
          <a:p>
            <a:endParaRPr lang="en-GB" dirty="0" smtClean="0"/>
          </a:p>
          <a:p>
            <a:r>
              <a:rPr lang="en-GB" dirty="0" smtClean="0"/>
              <a:t>These findings have always</a:t>
            </a:r>
            <a:r>
              <a:rPr lang="en-GB" baseline="0" dirty="0" smtClean="0"/>
              <a:t> been regarded with sceptism</a:t>
            </a:r>
            <a:endParaRPr lang="en-GB" dirty="0" smtClean="0"/>
          </a:p>
          <a:p>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7</a:t>
            </a:fld>
            <a:endParaRPr lang="en-GB"/>
          </a:p>
        </p:txBody>
      </p:sp>
    </p:spTree>
    <p:extLst>
      <p:ext uri="{BB962C8B-B14F-4D97-AF65-F5344CB8AC3E}">
        <p14:creationId xmlns:p14="http://schemas.microsoft.com/office/powerpoint/2010/main" val="360423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so called “wall of silence”</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8</a:t>
            </a:fld>
            <a:endParaRPr lang="en-GB"/>
          </a:p>
        </p:txBody>
      </p:sp>
    </p:spTree>
    <p:extLst>
      <p:ext uri="{BB962C8B-B14F-4D97-AF65-F5344CB8AC3E}">
        <p14:creationId xmlns:p14="http://schemas.microsoft.com/office/powerpoint/2010/main" val="222644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the inquiry should show that SB detainees were humanely treated - then that is the end of the matter.</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If, on the other hand, it is shown that torture was routinely practiced by SB members, and that Timol and Aggett </a:t>
            </a:r>
            <a:r>
              <a:rPr lang="en-GB" u="sng" baseline="0" dirty="0" smtClean="0"/>
              <a:t>were</a:t>
            </a:r>
            <a:r>
              <a:rPr lang="en-GB" baseline="0" dirty="0" smtClean="0"/>
              <a:t> victims of torture, then the possibility of murder cannot be ruled out in either of these cases.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Moreover if torture was present then the Inquests did not adequately serve justice. Their deaths should be revisited and closely examined. STRESS LIMITS OF MY INQUIRY i.e. interviews not affidavits; also only  presenting information concerning  ill treatment and torture – my investigation has been much wider than this and at the appropriate time I can share these aspects with the official investigation team.  </a:t>
            </a:r>
            <a:endParaRPr lang="en-GB" dirty="0"/>
          </a:p>
        </p:txBody>
      </p:sp>
      <p:sp>
        <p:nvSpPr>
          <p:cNvPr id="4" name="Slide Number Placeholder 3"/>
          <p:cNvSpPr>
            <a:spLocks noGrp="1"/>
          </p:cNvSpPr>
          <p:nvPr>
            <p:ph type="sldNum" sz="quarter" idx="10"/>
          </p:nvPr>
        </p:nvSpPr>
        <p:spPr/>
        <p:txBody>
          <a:bodyPr/>
          <a:lstStyle/>
          <a:p>
            <a:fld id="{CF64181B-92FA-49CF-85F0-E9D6E584DB8F}" type="slidenum">
              <a:rPr lang="en-GB" smtClean="0"/>
              <a:t>9</a:t>
            </a:fld>
            <a:endParaRPr lang="en-GB"/>
          </a:p>
        </p:txBody>
      </p:sp>
    </p:spTree>
    <p:extLst>
      <p:ext uri="{BB962C8B-B14F-4D97-AF65-F5344CB8AC3E}">
        <p14:creationId xmlns:p14="http://schemas.microsoft.com/office/powerpoint/2010/main" val="52565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7FD2AE-77E4-4866-8883-7E9E3EB102A9}"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A9D7C-C3FA-4A17-9798-D42769B82C21}" type="slidenum">
              <a:rPr lang="en-GB" smtClean="0"/>
              <a:t>‹#›</a:t>
            </a:fld>
            <a:endParaRPr lang="en-GB"/>
          </a:p>
        </p:txBody>
      </p:sp>
    </p:spTree>
    <p:extLst>
      <p:ext uri="{BB962C8B-B14F-4D97-AF65-F5344CB8AC3E}">
        <p14:creationId xmlns:p14="http://schemas.microsoft.com/office/powerpoint/2010/main" val="298989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7FD2AE-77E4-4866-8883-7E9E3EB102A9}"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A9D7C-C3FA-4A17-9798-D42769B82C21}" type="slidenum">
              <a:rPr lang="en-GB" smtClean="0"/>
              <a:t>‹#›</a:t>
            </a:fld>
            <a:endParaRPr lang="en-GB"/>
          </a:p>
        </p:txBody>
      </p:sp>
    </p:spTree>
    <p:extLst>
      <p:ext uri="{BB962C8B-B14F-4D97-AF65-F5344CB8AC3E}">
        <p14:creationId xmlns:p14="http://schemas.microsoft.com/office/powerpoint/2010/main" val="159411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7FD2AE-77E4-4866-8883-7E9E3EB102A9}"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A9D7C-C3FA-4A17-9798-D42769B82C21}" type="slidenum">
              <a:rPr lang="en-GB" smtClean="0"/>
              <a:t>‹#›</a:t>
            </a:fld>
            <a:endParaRPr lang="en-GB"/>
          </a:p>
        </p:txBody>
      </p:sp>
    </p:spTree>
    <p:extLst>
      <p:ext uri="{BB962C8B-B14F-4D97-AF65-F5344CB8AC3E}">
        <p14:creationId xmlns:p14="http://schemas.microsoft.com/office/powerpoint/2010/main" val="345084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7FD2AE-77E4-4866-8883-7E9E3EB102A9}"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A9D7C-C3FA-4A17-9798-D42769B82C21}" type="slidenum">
              <a:rPr lang="en-GB" smtClean="0"/>
              <a:t>‹#›</a:t>
            </a:fld>
            <a:endParaRPr lang="en-GB"/>
          </a:p>
        </p:txBody>
      </p:sp>
    </p:spTree>
    <p:extLst>
      <p:ext uri="{BB962C8B-B14F-4D97-AF65-F5344CB8AC3E}">
        <p14:creationId xmlns:p14="http://schemas.microsoft.com/office/powerpoint/2010/main" val="88519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FD2AE-77E4-4866-8883-7E9E3EB102A9}"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A9D7C-C3FA-4A17-9798-D42769B82C21}" type="slidenum">
              <a:rPr lang="en-GB" smtClean="0"/>
              <a:t>‹#›</a:t>
            </a:fld>
            <a:endParaRPr lang="en-GB"/>
          </a:p>
        </p:txBody>
      </p:sp>
    </p:spTree>
    <p:extLst>
      <p:ext uri="{BB962C8B-B14F-4D97-AF65-F5344CB8AC3E}">
        <p14:creationId xmlns:p14="http://schemas.microsoft.com/office/powerpoint/2010/main" val="13828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7FD2AE-77E4-4866-8883-7E9E3EB102A9}" type="datetimeFigureOut">
              <a:rPr lang="en-GB" smtClean="0"/>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8A9D7C-C3FA-4A17-9798-D42769B82C21}" type="slidenum">
              <a:rPr lang="en-GB" smtClean="0"/>
              <a:t>‹#›</a:t>
            </a:fld>
            <a:endParaRPr lang="en-GB"/>
          </a:p>
        </p:txBody>
      </p:sp>
    </p:spTree>
    <p:extLst>
      <p:ext uri="{BB962C8B-B14F-4D97-AF65-F5344CB8AC3E}">
        <p14:creationId xmlns:p14="http://schemas.microsoft.com/office/powerpoint/2010/main" val="255317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7FD2AE-77E4-4866-8883-7E9E3EB102A9}" type="datetimeFigureOut">
              <a:rPr lang="en-GB" smtClean="0"/>
              <a:t>05/02/2016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8A9D7C-C3FA-4A17-9798-D42769B82C21}" type="slidenum">
              <a:rPr lang="en-GB" smtClean="0"/>
              <a:t>‹#›</a:t>
            </a:fld>
            <a:endParaRPr lang="en-GB"/>
          </a:p>
        </p:txBody>
      </p:sp>
    </p:spTree>
    <p:extLst>
      <p:ext uri="{BB962C8B-B14F-4D97-AF65-F5344CB8AC3E}">
        <p14:creationId xmlns:p14="http://schemas.microsoft.com/office/powerpoint/2010/main" val="326797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7FD2AE-77E4-4866-8883-7E9E3EB102A9}" type="datetimeFigureOut">
              <a:rPr lang="en-GB" smtClean="0"/>
              <a:t>05/02/2016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8A9D7C-C3FA-4A17-9798-D42769B82C21}" type="slidenum">
              <a:rPr lang="en-GB" smtClean="0"/>
              <a:t>‹#›</a:t>
            </a:fld>
            <a:endParaRPr lang="en-GB"/>
          </a:p>
        </p:txBody>
      </p:sp>
    </p:spTree>
    <p:extLst>
      <p:ext uri="{BB962C8B-B14F-4D97-AF65-F5344CB8AC3E}">
        <p14:creationId xmlns:p14="http://schemas.microsoft.com/office/powerpoint/2010/main" val="325449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FD2AE-77E4-4866-8883-7E9E3EB102A9}" type="datetimeFigureOut">
              <a:rPr lang="en-GB" smtClean="0"/>
              <a:t>05/02/2016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8A9D7C-C3FA-4A17-9798-D42769B82C21}" type="slidenum">
              <a:rPr lang="en-GB" smtClean="0"/>
              <a:t>‹#›</a:t>
            </a:fld>
            <a:endParaRPr lang="en-GB"/>
          </a:p>
        </p:txBody>
      </p:sp>
    </p:spTree>
    <p:extLst>
      <p:ext uri="{BB962C8B-B14F-4D97-AF65-F5344CB8AC3E}">
        <p14:creationId xmlns:p14="http://schemas.microsoft.com/office/powerpoint/2010/main" val="29038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FD2AE-77E4-4866-8883-7E9E3EB102A9}" type="datetimeFigureOut">
              <a:rPr lang="en-GB" smtClean="0"/>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8A9D7C-C3FA-4A17-9798-D42769B82C21}" type="slidenum">
              <a:rPr lang="en-GB" smtClean="0"/>
              <a:t>‹#›</a:t>
            </a:fld>
            <a:endParaRPr lang="en-GB"/>
          </a:p>
        </p:txBody>
      </p:sp>
    </p:spTree>
    <p:extLst>
      <p:ext uri="{BB962C8B-B14F-4D97-AF65-F5344CB8AC3E}">
        <p14:creationId xmlns:p14="http://schemas.microsoft.com/office/powerpoint/2010/main" val="203039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FD2AE-77E4-4866-8883-7E9E3EB102A9}" type="datetimeFigureOut">
              <a:rPr lang="en-GB" smtClean="0"/>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8A9D7C-C3FA-4A17-9798-D42769B82C21}" type="slidenum">
              <a:rPr lang="en-GB" smtClean="0"/>
              <a:t>‹#›</a:t>
            </a:fld>
            <a:endParaRPr lang="en-GB"/>
          </a:p>
        </p:txBody>
      </p:sp>
    </p:spTree>
    <p:extLst>
      <p:ext uri="{BB962C8B-B14F-4D97-AF65-F5344CB8AC3E}">
        <p14:creationId xmlns:p14="http://schemas.microsoft.com/office/powerpoint/2010/main" val="35788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FD2AE-77E4-4866-8883-7E9E3EB102A9}" type="datetimeFigureOut">
              <a:rPr lang="en-GB" smtClean="0"/>
              <a:t>05/02/2016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A9D7C-C3FA-4A17-9798-D42769B82C21}" type="slidenum">
              <a:rPr lang="en-GB" smtClean="0"/>
              <a:t>‹#›</a:t>
            </a:fld>
            <a:endParaRPr lang="en-GB"/>
          </a:p>
        </p:txBody>
      </p:sp>
    </p:spTree>
    <p:extLst>
      <p:ext uri="{BB962C8B-B14F-4D97-AF65-F5344CB8AC3E}">
        <p14:creationId xmlns:p14="http://schemas.microsoft.com/office/powerpoint/2010/main" val="271656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nipview.com/q/South_African_people_of_South_Asian_desce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hyperlink" Target="http://citizenalertzablogspotcom-tango.blogspot.com/2013/09/neil-aggetts-interrogators-may-be.htm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ahmedtimol.co.za/category/news" TargetMode="External"/><Relationship Id="rId7" Type="http://schemas.openxmlformats.org/officeDocument/2006/relationships/hyperlink" Target="http://www.google.co.za/url?sa=i&amp;rct=j&amp;q=&amp;esrc=s&amp;source=images&amp;cd=&amp;ved=0CAcQjRxqFQoTCL-WyIib98gCFUG1FAodi5sFYA&amp;url=http://www.saha.org.za/news/2015/January/new_documentary_commemorates_the_life_and_death_of_ahmed_timol.htm&amp;psig=AFQjCNHR-AlfBsgNdeeSHReBmVVXJX_-ZA&amp;ust=144674168348258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apartheidmuseum.org/" TargetMode="Externa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hyperlink" Target="http://sthp.saha.org.za/memorial/articles/symbol_of_past_horrors_holds_hope_for_the_future.ht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snipview.com/q/South_African_people_of_South_Asian_descen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ahmedtimol.co.za/category/news"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citizenalertzablogspotcom-tango.blogspot.com/2013/09/neil-aggetts-interrogators-may-b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800" dirty="0" smtClean="0"/>
              <a:t>Revisiting the Deaths of </a:t>
            </a:r>
            <a:br>
              <a:rPr lang="en-GB" sz="4800" dirty="0" smtClean="0"/>
            </a:br>
            <a:r>
              <a:rPr lang="en-GB" sz="4800" dirty="0" smtClean="0"/>
              <a:t>Ahmed </a:t>
            </a:r>
            <a:r>
              <a:rPr lang="en-GB" sz="4800" dirty="0" err="1" smtClean="0"/>
              <a:t>Timol</a:t>
            </a:r>
            <a:r>
              <a:rPr lang="en-GB" sz="4800" dirty="0" smtClean="0"/>
              <a:t> &amp; Neil Aggett</a:t>
            </a:r>
            <a:endParaRPr lang="en-GB" sz="4800" dirty="0"/>
          </a:p>
        </p:txBody>
      </p:sp>
      <p:pic>
        <p:nvPicPr>
          <p:cNvPr id="4" name="Picture 1" descr="http://www.nelsonmandela.org/images/uploads/TimolBig.jpg">
            <a:hlinkClick r:id="rId3"/>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517117" y="2396357"/>
            <a:ext cx="2692426" cy="2598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4.bp.blogspot.com/-mZ-1uhbrP_U/Uja8GuyLDZI/AAAAAAAAkvs/gFYhXR9WU8M/s1600/COMRADE+APPL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2313" y="1743502"/>
            <a:ext cx="2062974" cy="456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20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855" y="646386"/>
            <a:ext cx="184731" cy="369332"/>
          </a:xfrm>
          <a:prstGeom prst="rect">
            <a:avLst/>
          </a:prstGeom>
          <a:noFill/>
        </p:spPr>
        <p:txBody>
          <a:bodyPr wrap="none" rtlCol="0">
            <a:spAutoFit/>
          </a:bodyPr>
          <a:lstStyle/>
          <a:p>
            <a:endParaRPr lang="en-GB" dirty="0"/>
          </a:p>
        </p:txBody>
      </p:sp>
      <p:sp>
        <p:nvSpPr>
          <p:cNvPr id="3" name="Title 2"/>
          <p:cNvSpPr>
            <a:spLocks noGrp="1"/>
          </p:cNvSpPr>
          <p:nvPr>
            <p:ph type="ctrTitle"/>
          </p:nvPr>
        </p:nvSpPr>
        <p:spPr>
          <a:xfrm>
            <a:off x="1524000" y="504498"/>
            <a:ext cx="9042400" cy="841702"/>
          </a:xfrm>
        </p:spPr>
        <p:txBody>
          <a:bodyPr>
            <a:normAutofit fontScale="90000"/>
          </a:bodyPr>
          <a:lstStyle/>
          <a:p>
            <a:r>
              <a:rPr lang="en-GB" dirty="0"/>
              <a:t/>
            </a:r>
            <a:br>
              <a:rPr lang="en-GB" dirty="0"/>
            </a:br>
            <a:r>
              <a:rPr lang="en-GB" b="1" dirty="0"/>
              <a:t>Challenges of the </a:t>
            </a:r>
            <a:r>
              <a:rPr lang="en-GB" b="1" dirty="0" err="1"/>
              <a:t>Timol</a:t>
            </a:r>
            <a:r>
              <a:rPr lang="en-GB" b="1" dirty="0"/>
              <a:t> Death</a:t>
            </a:r>
            <a:endParaRPr lang="en-GB" dirty="0"/>
          </a:p>
        </p:txBody>
      </p:sp>
      <p:pic>
        <p:nvPicPr>
          <p:cNvPr id="6" name="Picture 5" descr="LF- Father Time by Rayaroja on deviant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257842"/>
            <a:ext cx="2849846" cy="3212558"/>
          </a:xfrm>
          <a:prstGeom prst="rect">
            <a:avLst/>
          </a:prstGeom>
        </p:spPr>
      </p:pic>
      <p:sp>
        <p:nvSpPr>
          <p:cNvPr id="7" name="TextBox 6"/>
          <p:cNvSpPr txBox="1"/>
          <p:nvPr/>
        </p:nvSpPr>
        <p:spPr>
          <a:xfrm>
            <a:off x="1764786" y="1971399"/>
            <a:ext cx="5111079" cy="1077218"/>
          </a:xfrm>
          <a:prstGeom prst="rect">
            <a:avLst/>
          </a:prstGeom>
          <a:noFill/>
        </p:spPr>
        <p:txBody>
          <a:bodyPr wrap="none" rtlCol="0">
            <a:spAutoFit/>
          </a:bodyPr>
          <a:lstStyle/>
          <a:p>
            <a:r>
              <a:rPr lang="en-GB" sz="3200" dirty="0" smtClean="0"/>
              <a:t>. . .  and to a lessor extent the</a:t>
            </a:r>
          </a:p>
          <a:p>
            <a:r>
              <a:rPr lang="en-GB" sz="3200" dirty="0" smtClean="0"/>
              <a:t> Aggett death</a:t>
            </a:r>
            <a:endParaRPr lang="en-GB" sz="3200" dirty="0"/>
          </a:p>
        </p:txBody>
      </p:sp>
    </p:spTree>
    <p:extLst>
      <p:ext uri="{BB962C8B-B14F-4D97-AF65-F5344CB8AC3E}">
        <p14:creationId xmlns:p14="http://schemas.microsoft.com/office/powerpoint/2010/main" val="184584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dirty="0" smtClean="0"/>
              <a:t>The need to revisit these Inquests must be based on</a:t>
            </a:r>
            <a:endParaRPr lang="en-GB" sz="5400" dirty="0"/>
          </a:p>
        </p:txBody>
      </p:sp>
      <p:sp>
        <p:nvSpPr>
          <p:cNvPr id="3" name="Subtitle 2"/>
          <p:cNvSpPr>
            <a:spLocks noGrp="1"/>
          </p:cNvSpPr>
          <p:nvPr>
            <p:ph type="subTitle" idx="1"/>
          </p:nvPr>
        </p:nvSpPr>
        <p:spPr/>
        <p:txBody>
          <a:bodyPr>
            <a:normAutofit/>
          </a:bodyPr>
          <a:lstStyle/>
          <a:p>
            <a:r>
              <a:rPr lang="en-GB" sz="7200" b="1" dirty="0" smtClean="0">
                <a:ln w="9525">
                  <a:solidFill>
                    <a:schemeClr val="bg1"/>
                  </a:solidFill>
                  <a:prstDash val="solid"/>
                </a:ln>
                <a:effectLst>
                  <a:outerShdw blurRad="12700" dist="38100" dir="2700000" algn="tl" rotWithShape="0">
                    <a:schemeClr val="bg1">
                      <a:lumMod val="50000"/>
                    </a:schemeClr>
                  </a:outerShdw>
                </a:effectLst>
              </a:rPr>
              <a:t>New Evidence</a:t>
            </a:r>
            <a:endParaRPr lang="en-GB" sz="72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77562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Paul Erasmus – a former John Vorster Square SB member </a:t>
            </a:r>
            <a:endParaRPr lang="en-GB" dirty="0"/>
          </a:p>
        </p:txBody>
      </p:sp>
      <p:sp>
        <p:nvSpPr>
          <p:cNvPr id="5" name="TextBox 4"/>
          <p:cNvSpPr txBox="1"/>
          <p:nvPr/>
        </p:nvSpPr>
        <p:spPr>
          <a:xfrm>
            <a:off x="5076497" y="3231931"/>
            <a:ext cx="184731" cy="369332"/>
          </a:xfrm>
          <a:prstGeom prst="rect">
            <a:avLst/>
          </a:prstGeom>
          <a:noFill/>
        </p:spPr>
        <p:txBody>
          <a:bodyPr wrap="none" rtlCol="0">
            <a:spAutoFit/>
          </a:bodyPr>
          <a:lstStyle/>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179" y="1472656"/>
            <a:ext cx="5632177" cy="4218696"/>
          </a:xfrm>
          <a:prstGeom prst="rect">
            <a:avLst/>
          </a:prstGeom>
        </p:spPr>
      </p:pic>
    </p:spTree>
    <p:extLst>
      <p:ext uri="{BB962C8B-B14F-4D97-AF65-F5344CB8AC3E}">
        <p14:creationId xmlns:p14="http://schemas.microsoft.com/office/powerpoint/2010/main" val="59258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5700" y="571500"/>
            <a:ext cx="10011523" cy="2154436"/>
          </a:xfrm>
          <a:prstGeom prst="rect">
            <a:avLst/>
          </a:prstGeom>
          <a:noFill/>
        </p:spPr>
        <p:txBody>
          <a:bodyPr wrap="none" rtlCol="0">
            <a:spAutoFit/>
          </a:bodyPr>
          <a:lstStyle/>
          <a:p>
            <a:r>
              <a:rPr lang="en-GB" sz="4000" dirty="0" smtClean="0"/>
              <a:t>It has, over the past 20 years, been shown that </a:t>
            </a:r>
          </a:p>
          <a:p>
            <a:r>
              <a:rPr lang="en-GB" sz="4000" dirty="0" smtClean="0"/>
              <a:t>the Security Branch had </a:t>
            </a:r>
            <a:r>
              <a:rPr lang="en-GB" sz="5400" dirty="0" smtClean="0"/>
              <a:t>NO </a:t>
            </a:r>
            <a:r>
              <a:rPr lang="en-GB" sz="4000" dirty="0" smtClean="0"/>
              <a:t>qualms about </a:t>
            </a:r>
          </a:p>
          <a:p>
            <a:r>
              <a:rPr lang="en-GB" sz="4000" dirty="0" smtClean="0"/>
              <a:t>presenting false versions to Judicial Hearings</a:t>
            </a:r>
            <a:endParaRPr lang="en-GB" sz="4000" dirty="0"/>
          </a:p>
        </p:txBody>
      </p:sp>
      <p:pic>
        <p:nvPicPr>
          <p:cNvPr id="4" name="Picture 3" descr="external image jud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2753113"/>
            <a:ext cx="2336800" cy="2538024"/>
          </a:xfrm>
          <a:prstGeom prst="rect">
            <a:avLst/>
          </a:prstGeom>
        </p:spPr>
      </p:pic>
    </p:spTree>
    <p:extLst>
      <p:ext uri="{BB962C8B-B14F-4D97-AF65-F5344CB8AC3E}">
        <p14:creationId xmlns:p14="http://schemas.microsoft.com/office/powerpoint/2010/main" val="353590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2922" y="759417"/>
            <a:ext cx="184731" cy="646331"/>
          </a:xfrm>
          <a:prstGeom prst="rect">
            <a:avLst/>
          </a:prstGeom>
          <a:noFill/>
        </p:spPr>
        <p:txBody>
          <a:bodyPr wrap="none" rtlCol="0">
            <a:spAutoFit/>
          </a:bodyPr>
          <a:lstStyle/>
          <a:p>
            <a:endParaRPr lang="en-GB" dirty="0"/>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691" y="1654643"/>
            <a:ext cx="8278210" cy="4635798"/>
          </a:xfrm>
          <a:prstGeom prst="rect">
            <a:avLst/>
          </a:prstGeom>
        </p:spPr>
      </p:pic>
      <p:sp>
        <p:nvSpPr>
          <p:cNvPr id="4" name="TextBox 3"/>
          <p:cNvSpPr txBox="1"/>
          <p:nvPr/>
        </p:nvSpPr>
        <p:spPr>
          <a:xfrm>
            <a:off x="1970691" y="394138"/>
            <a:ext cx="7930054" cy="1015663"/>
          </a:xfrm>
          <a:prstGeom prst="rect">
            <a:avLst/>
          </a:prstGeom>
          <a:noFill/>
        </p:spPr>
        <p:txBody>
          <a:bodyPr wrap="square" rtlCol="0">
            <a:spAutoFit/>
          </a:bodyPr>
          <a:lstStyle/>
          <a:p>
            <a:r>
              <a:rPr lang="en-GB" sz="6000" dirty="0" smtClean="0"/>
              <a:t>Dr Salim Essop</a:t>
            </a:r>
            <a:endParaRPr lang="en-GB" sz="6000" dirty="0"/>
          </a:p>
        </p:txBody>
      </p:sp>
    </p:spTree>
    <p:extLst>
      <p:ext uri="{BB962C8B-B14F-4D97-AF65-F5344CB8AC3E}">
        <p14:creationId xmlns:p14="http://schemas.microsoft.com/office/powerpoint/2010/main" val="32076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2483" y="79685"/>
            <a:ext cx="6578600" cy="999815"/>
          </a:xfrm>
        </p:spPr>
        <p:txBody>
          <a:bodyPr/>
          <a:lstStyle/>
          <a:p>
            <a:r>
              <a:rPr lang="en-GB" dirty="0" err="1" smtClean="0"/>
              <a:t>Essop’s</a:t>
            </a:r>
            <a:r>
              <a:rPr lang="en-GB" dirty="0" smtClean="0"/>
              <a:t> Account of Torture</a:t>
            </a:r>
            <a:endParaRPr lang="en-GB" dirty="0"/>
          </a:p>
        </p:txBody>
      </p:sp>
      <p:pic>
        <p:nvPicPr>
          <p:cNvPr id="5" name="Picture 4" descr="Torture documentaries by Julia Les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83" y="1405248"/>
            <a:ext cx="6022427" cy="4976867"/>
          </a:xfrm>
          <a:prstGeom prst="rect">
            <a:avLst/>
          </a:prstGeom>
        </p:spPr>
      </p:pic>
    </p:spTree>
    <p:extLst>
      <p:ext uri="{BB962C8B-B14F-4D97-AF65-F5344CB8AC3E}">
        <p14:creationId xmlns:p14="http://schemas.microsoft.com/office/powerpoint/2010/main" val="281564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2279" y="570373"/>
            <a:ext cx="9234516" cy="1015663"/>
          </a:xfrm>
          <a:prstGeom prst="rect">
            <a:avLst/>
          </a:prstGeom>
          <a:noFill/>
        </p:spPr>
        <p:txBody>
          <a:bodyPr wrap="none" rtlCol="0">
            <a:spAutoFit/>
          </a:bodyPr>
          <a:lstStyle/>
          <a:p>
            <a:r>
              <a:rPr lang="en-GB" sz="6000" dirty="0" smtClean="0"/>
              <a:t>Why is this  “new” Evidence?</a:t>
            </a:r>
            <a:endParaRPr lang="en-GB" sz="6000" dirty="0"/>
          </a:p>
        </p:txBody>
      </p:sp>
      <p:sp>
        <p:nvSpPr>
          <p:cNvPr id="3" name="TextBox 2"/>
          <p:cNvSpPr txBox="1"/>
          <p:nvPr/>
        </p:nvSpPr>
        <p:spPr>
          <a:xfrm rot="1168202">
            <a:off x="605775" y="2969919"/>
            <a:ext cx="11054180" cy="646331"/>
          </a:xfrm>
          <a:prstGeom prst="rect">
            <a:avLst/>
          </a:prstGeom>
          <a:noFill/>
        </p:spPr>
        <p:txBody>
          <a:bodyPr wrap="none" rtlCol="0">
            <a:spAutoFit/>
          </a:bodyPr>
          <a:lstStyle/>
          <a:p>
            <a:r>
              <a:rPr lang="en-GB" sz="3600" dirty="0" smtClean="0">
                <a:solidFill>
                  <a:srgbClr val="FF0000"/>
                </a:solidFill>
                <a:effectLst>
                  <a:outerShdw blurRad="38100" dist="38100" dir="2700000" algn="tl">
                    <a:srgbClr val="000000">
                      <a:alpha val="43137"/>
                    </a:srgbClr>
                  </a:outerShdw>
                </a:effectLst>
              </a:rPr>
              <a:t>Why was this evidence concealed from the Inquest Court?</a:t>
            </a:r>
            <a:endParaRPr lang="en-GB"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676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Former Security  Branch Members who served at John Vorster Square</a:t>
            </a:r>
            <a:endParaRPr lang="en-GB" dirty="0"/>
          </a:p>
        </p:txBody>
      </p:sp>
      <p:pic>
        <p:nvPicPr>
          <p:cNvPr id="5" name="Picture 4" descr="family people silhouettes by scorp1 in peo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489" y="1644102"/>
            <a:ext cx="5495655" cy="4031484"/>
          </a:xfrm>
          <a:prstGeom prst="rect">
            <a:avLst/>
          </a:prstGeom>
        </p:spPr>
      </p:pic>
    </p:spTree>
    <p:extLst>
      <p:ext uri="{BB962C8B-B14F-4D97-AF65-F5344CB8AC3E}">
        <p14:creationId xmlns:p14="http://schemas.microsoft.com/office/powerpoint/2010/main" val="36609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581942">
            <a:off x="3193410" y="980100"/>
            <a:ext cx="3967112" cy="584775"/>
          </a:xfrm>
          <a:prstGeom prst="rect">
            <a:avLst/>
          </a:prstGeom>
          <a:noFill/>
        </p:spPr>
        <p:txBody>
          <a:bodyPr wrap="none" rtlCol="0">
            <a:spAutoFit/>
          </a:bodyPr>
          <a:lstStyle/>
          <a:p>
            <a:r>
              <a:rPr lang="en-GB" sz="3200" dirty="0" err="1">
                <a:solidFill>
                  <a:srgbClr val="00B050"/>
                </a:solidFill>
              </a:rPr>
              <a:t>Magezi</a:t>
            </a:r>
            <a:r>
              <a:rPr lang="en-GB" sz="3200" dirty="0">
                <a:solidFill>
                  <a:srgbClr val="00B050"/>
                </a:solidFill>
              </a:rPr>
              <a:t> Eddie CHAUKE </a:t>
            </a:r>
          </a:p>
        </p:txBody>
      </p:sp>
      <p:sp>
        <p:nvSpPr>
          <p:cNvPr id="6" name="TextBox 5"/>
          <p:cNvSpPr txBox="1"/>
          <p:nvPr/>
        </p:nvSpPr>
        <p:spPr>
          <a:xfrm rot="20518354">
            <a:off x="7305866" y="980100"/>
            <a:ext cx="3385863" cy="584775"/>
          </a:xfrm>
          <a:prstGeom prst="rect">
            <a:avLst/>
          </a:prstGeom>
          <a:noFill/>
        </p:spPr>
        <p:txBody>
          <a:bodyPr wrap="none" rtlCol="0">
            <a:spAutoFit/>
          </a:bodyPr>
          <a:lstStyle/>
          <a:p>
            <a:r>
              <a:rPr lang="en-GB" sz="3200" dirty="0">
                <a:solidFill>
                  <a:srgbClr val="FFFF00"/>
                </a:solidFill>
              </a:rPr>
              <a:t>Joseph NYAMPULE </a:t>
            </a:r>
          </a:p>
        </p:txBody>
      </p:sp>
      <p:sp>
        <p:nvSpPr>
          <p:cNvPr id="7" name="TextBox 6"/>
          <p:cNvSpPr txBox="1"/>
          <p:nvPr/>
        </p:nvSpPr>
        <p:spPr>
          <a:xfrm rot="19691571">
            <a:off x="1860331" y="2569780"/>
            <a:ext cx="3521157" cy="584775"/>
          </a:xfrm>
          <a:prstGeom prst="rect">
            <a:avLst/>
          </a:prstGeom>
          <a:noFill/>
        </p:spPr>
        <p:txBody>
          <a:bodyPr wrap="none" rtlCol="0">
            <a:spAutoFit/>
          </a:bodyPr>
          <a:lstStyle/>
          <a:p>
            <a:r>
              <a:rPr lang="en-GB" sz="3200" dirty="0">
                <a:solidFill>
                  <a:srgbClr val="0070C0"/>
                </a:solidFill>
              </a:rPr>
              <a:t>Adonis </a:t>
            </a:r>
            <a:r>
              <a:rPr lang="en-GB" sz="3200" dirty="0" err="1">
                <a:solidFill>
                  <a:srgbClr val="0070C0"/>
                </a:solidFill>
              </a:rPr>
              <a:t>Bathanetwa</a:t>
            </a:r>
            <a:r>
              <a:rPr lang="en-GB" sz="3200" dirty="0">
                <a:solidFill>
                  <a:srgbClr val="0070C0"/>
                </a:solidFill>
              </a:rPr>
              <a:t> </a:t>
            </a:r>
          </a:p>
        </p:txBody>
      </p:sp>
      <p:sp>
        <p:nvSpPr>
          <p:cNvPr id="8" name="TextBox 7"/>
          <p:cNvSpPr txBox="1"/>
          <p:nvPr/>
        </p:nvSpPr>
        <p:spPr>
          <a:xfrm rot="1616647">
            <a:off x="5529943" y="3875314"/>
            <a:ext cx="4869795" cy="584775"/>
          </a:xfrm>
          <a:prstGeom prst="rect">
            <a:avLst/>
          </a:prstGeom>
          <a:noFill/>
        </p:spPr>
        <p:txBody>
          <a:bodyPr wrap="none" rtlCol="0">
            <a:spAutoFit/>
          </a:bodyPr>
          <a:lstStyle/>
          <a:p>
            <a:r>
              <a:rPr lang="en-GB" sz="3200" dirty="0" err="1" smtClean="0">
                <a:solidFill>
                  <a:srgbClr val="FF0000"/>
                </a:solidFill>
              </a:rPr>
              <a:t>Sikheto</a:t>
            </a:r>
            <a:r>
              <a:rPr lang="en-GB" sz="3200" dirty="0" smtClean="0">
                <a:solidFill>
                  <a:srgbClr val="FF0000"/>
                </a:solidFill>
              </a:rPr>
              <a:t> Willington MAHANE</a:t>
            </a:r>
            <a:endParaRPr lang="en-GB" sz="3200" dirty="0">
              <a:solidFill>
                <a:srgbClr val="FF0000"/>
              </a:solidFill>
            </a:endParaRPr>
          </a:p>
        </p:txBody>
      </p:sp>
      <p:sp>
        <p:nvSpPr>
          <p:cNvPr id="9" name="TextBox 8"/>
          <p:cNvSpPr txBox="1"/>
          <p:nvPr/>
        </p:nvSpPr>
        <p:spPr>
          <a:xfrm rot="443378">
            <a:off x="3018971" y="4833257"/>
            <a:ext cx="4854214" cy="584775"/>
          </a:xfrm>
          <a:prstGeom prst="rect">
            <a:avLst/>
          </a:prstGeom>
          <a:noFill/>
        </p:spPr>
        <p:txBody>
          <a:bodyPr wrap="none" rtlCol="0">
            <a:spAutoFit/>
          </a:bodyPr>
          <a:lstStyle/>
          <a:p>
            <a:r>
              <a:rPr lang="en-GB" sz="3200" dirty="0" smtClean="0">
                <a:solidFill>
                  <a:schemeClr val="accent4"/>
                </a:solidFill>
              </a:rPr>
              <a:t>William Cecil Charles SMITH</a:t>
            </a:r>
            <a:endParaRPr lang="en-GB" sz="3200" dirty="0">
              <a:solidFill>
                <a:schemeClr val="accent4"/>
              </a:solidFill>
            </a:endParaRPr>
          </a:p>
        </p:txBody>
      </p:sp>
    </p:spTree>
    <p:extLst>
      <p:ext uri="{BB962C8B-B14F-4D97-AF65-F5344CB8AC3E}">
        <p14:creationId xmlns:p14="http://schemas.microsoft.com/office/powerpoint/2010/main" val="1358249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9775"/>
          </a:xfrm>
        </p:spPr>
        <p:txBody>
          <a:bodyPr/>
          <a:lstStyle/>
          <a:p>
            <a:r>
              <a:rPr lang="en-GB" dirty="0" smtClean="0"/>
              <a:t>Similar Fact Evidence in the Aggett Inquest</a:t>
            </a:r>
            <a:endParaRPr lang="en-GB" dirty="0"/>
          </a:p>
        </p:txBody>
      </p:sp>
      <p:sp>
        <p:nvSpPr>
          <p:cNvPr id="4" name="TextBox 3"/>
          <p:cNvSpPr txBox="1"/>
          <p:nvPr/>
        </p:nvSpPr>
        <p:spPr>
          <a:xfrm>
            <a:off x="4833257" y="2902857"/>
            <a:ext cx="184731" cy="369332"/>
          </a:xfrm>
          <a:prstGeom prst="rect">
            <a:avLst/>
          </a:prstGeom>
          <a:noFill/>
        </p:spPr>
        <p:txBody>
          <a:bodyPr wrap="none" rtlCol="0">
            <a:spAutoFit/>
          </a:bodyPr>
          <a:lstStyle/>
          <a:p>
            <a:endParaRPr lang="en-GB" dirty="0"/>
          </a:p>
        </p:txBody>
      </p:sp>
      <p:pic>
        <p:nvPicPr>
          <p:cNvPr id="5" name="Picture 4" descr="Silhouette, Group, Peo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002772"/>
            <a:ext cx="6096000" cy="2984500"/>
          </a:xfrm>
          <a:prstGeom prst="rect">
            <a:avLst/>
          </a:prstGeom>
        </p:spPr>
      </p:pic>
      <p:sp>
        <p:nvSpPr>
          <p:cNvPr id="6" name="TextBox 5"/>
          <p:cNvSpPr txBox="1"/>
          <p:nvPr/>
        </p:nvSpPr>
        <p:spPr>
          <a:xfrm>
            <a:off x="2004785" y="3965856"/>
            <a:ext cx="7527253" cy="1569660"/>
          </a:xfrm>
          <a:prstGeom prst="rect">
            <a:avLst/>
          </a:prstGeom>
          <a:noFill/>
        </p:spPr>
        <p:txBody>
          <a:bodyPr wrap="none" rtlCol="0">
            <a:spAutoFit/>
          </a:bodyPr>
          <a:lstStyle/>
          <a:p>
            <a:r>
              <a:rPr lang="en-GB" sz="2400" dirty="0" err="1"/>
              <a:t>Prema</a:t>
            </a:r>
            <a:r>
              <a:rPr lang="en-GB" sz="2400" dirty="0"/>
              <a:t> Naidoo, Thabo </a:t>
            </a:r>
            <a:r>
              <a:rPr lang="en-GB" sz="2400" dirty="0" err="1"/>
              <a:t>Lerumo</a:t>
            </a:r>
            <a:r>
              <a:rPr lang="en-GB" sz="2400" dirty="0"/>
              <a:t>, Gabriel </a:t>
            </a:r>
            <a:r>
              <a:rPr lang="en-GB" sz="2400" dirty="0" err="1"/>
              <a:t>Ngwenya</a:t>
            </a:r>
            <a:r>
              <a:rPr lang="en-GB" sz="2400" dirty="0"/>
              <a:t>, </a:t>
            </a:r>
            <a:endParaRPr lang="en-GB" sz="2400" dirty="0" smtClean="0"/>
          </a:p>
          <a:p>
            <a:r>
              <a:rPr lang="en-GB" sz="2400" dirty="0" err="1" smtClean="0"/>
              <a:t>Shirish</a:t>
            </a:r>
            <a:r>
              <a:rPr lang="en-GB" sz="2400" dirty="0" smtClean="0"/>
              <a:t> </a:t>
            </a:r>
            <a:r>
              <a:rPr lang="en-GB" sz="2400" dirty="0" err="1" smtClean="0"/>
              <a:t>Nanabhai</a:t>
            </a:r>
            <a:r>
              <a:rPr lang="en-GB" sz="2400" dirty="0" smtClean="0"/>
              <a:t> and </a:t>
            </a:r>
            <a:r>
              <a:rPr lang="en-GB" sz="2400" dirty="0" err="1" smtClean="0"/>
              <a:t>Sisa</a:t>
            </a:r>
            <a:r>
              <a:rPr lang="en-GB" sz="2400" dirty="0" smtClean="0"/>
              <a:t> </a:t>
            </a:r>
            <a:r>
              <a:rPr lang="en-GB" sz="2400" dirty="0" err="1"/>
              <a:t>Njikelana</a:t>
            </a:r>
            <a:r>
              <a:rPr lang="en-GB" sz="2400" dirty="0"/>
              <a:t> </a:t>
            </a:r>
            <a:r>
              <a:rPr lang="en-GB" sz="2400" dirty="0" smtClean="0"/>
              <a:t>testified to torture</a:t>
            </a:r>
          </a:p>
          <a:p>
            <a:r>
              <a:rPr lang="en-GB" sz="2400" dirty="0"/>
              <a:t>o</a:t>
            </a:r>
            <a:r>
              <a:rPr lang="en-GB" sz="2400" dirty="0" smtClean="0"/>
              <a:t>n themselves. Several others who were similarly tortured </a:t>
            </a:r>
          </a:p>
          <a:p>
            <a:r>
              <a:rPr lang="en-GB" sz="2400" dirty="0" smtClean="0"/>
              <a:t>were not permitted to testify. </a:t>
            </a:r>
            <a:endParaRPr lang="en-GB" sz="2400" dirty="0"/>
          </a:p>
        </p:txBody>
      </p:sp>
    </p:spTree>
    <p:extLst>
      <p:ext uri="{BB962C8B-B14F-4D97-AF65-F5344CB8AC3E}">
        <p14:creationId xmlns:p14="http://schemas.microsoft.com/office/powerpoint/2010/main" val="236036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8743" y="1146629"/>
            <a:ext cx="7634514" cy="1042534"/>
          </a:xfrm>
        </p:spPr>
        <p:txBody>
          <a:bodyPr>
            <a:normAutofit/>
          </a:bodyPr>
          <a:lstStyle/>
          <a:p>
            <a:pPr algn="l"/>
            <a:r>
              <a:rPr lang="en-GB" dirty="0" smtClean="0"/>
              <a:t>Detention without Trial</a:t>
            </a:r>
            <a:endParaRPr lang="en-GB" dirty="0"/>
          </a:p>
        </p:txBody>
      </p:sp>
      <p:sp>
        <p:nvSpPr>
          <p:cNvPr id="3" name="Subtitle 2"/>
          <p:cNvSpPr>
            <a:spLocks noGrp="1"/>
          </p:cNvSpPr>
          <p:nvPr>
            <p:ph type="subTitle" idx="1"/>
          </p:nvPr>
        </p:nvSpPr>
        <p:spPr>
          <a:xfrm>
            <a:off x="4565650" y="3539331"/>
            <a:ext cx="2857500" cy="1781175"/>
          </a:xfrm>
        </p:spPr>
        <p:txBody>
          <a:bodyPr>
            <a:normAutofit/>
          </a:bodyPr>
          <a:lstStyle/>
          <a:p>
            <a:endParaRPr lang="en-GB"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543" y="2293257"/>
            <a:ext cx="6330655" cy="3946108"/>
          </a:xfrm>
          <a:prstGeom prst="rect">
            <a:avLst/>
          </a:prstGeom>
        </p:spPr>
      </p:pic>
    </p:spTree>
    <p:extLst>
      <p:ext uri="{BB962C8B-B14F-4D97-AF65-F5344CB8AC3E}">
        <p14:creationId xmlns:p14="http://schemas.microsoft.com/office/powerpoint/2010/main" val="155158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6171" y="740229"/>
            <a:ext cx="6601487" cy="1046440"/>
          </a:xfrm>
          <a:prstGeom prst="rect">
            <a:avLst/>
          </a:prstGeom>
          <a:noFill/>
        </p:spPr>
        <p:txBody>
          <a:bodyPr wrap="none" rtlCol="0">
            <a:spAutoFit/>
          </a:bodyPr>
          <a:lstStyle/>
          <a:p>
            <a:r>
              <a:rPr lang="en-GB" sz="4400" dirty="0">
                <a:solidFill>
                  <a:srgbClr val="C00000"/>
                </a:solidFill>
                <a:effectLst>
                  <a:outerShdw blurRad="38100" dist="38100" dir="2700000" algn="tl">
                    <a:srgbClr val="000000">
                      <a:alpha val="43137"/>
                    </a:srgbClr>
                  </a:outerShdw>
                </a:effectLst>
              </a:rPr>
              <a:t>William Cecil Charles SMITH</a:t>
            </a:r>
          </a:p>
          <a:p>
            <a:endParaRPr lang="en-GB" dirty="0"/>
          </a:p>
        </p:txBody>
      </p:sp>
      <p:sp>
        <p:nvSpPr>
          <p:cNvPr id="5" name="TextBox 4"/>
          <p:cNvSpPr txBox="1"/>
          <p:nvPr/>
        </p:nvSpPr>
        <p:spPr>
          <a:xfrm>
            <a:off x="5631543" y="4194629"/>
            <a:ext cx="184731" cy="369332"/>
          </a:xfrm>
          <a:prstGeom prst="rect">
            <a:avLst/>
          </a:prstGeom>
          <a:noFill/>
        </p:spPr>
        <p:txBody>
          <a:bodyPr wrap="none" rtlCol="0">
            <a:spAutoFit/>
          </a:bodyPr>
          <a:lstStyle/>
          <a:p>
            <a:endParaRPr lang="en-GB" dirty="0"/>
          </a:p>
        </p:txBody>
      </p:sp>
      <p:sp>
        <p:nvSpPr>
          <p:cNvPr id="6" name="TextBox 5"/>
          <p:cNvSpPr txBox="1"/>
          <p:nvPr/>
        </p:nvSpPr>
        <p:spPr>
          <a:xfrm>
            <a:off x="5962359" y="1885043"/>
            <a:ext cx="5690597" cy="830997"/>
          </a:xfrm>
          <a:prstGeom prst="rect">
            <a:avLst/>
          </a:prstGeom>
          <a:noFill/>
        </p:spPr>
        <p:txBody>
          <a:bodyPr wrap="none" rtlCol="0">
            <a:spAutoFit/>
          </a:bodyPr>
          <a:lstStyle/>
          <a:p>
            <a:r>
              <a:rPr lang="en-GB" sz="4800" dirty="0" smtClean="0"/>
              <a:t>and his statements . . </a:t>
            </a:r>
            <a:r>
              <a:rPr lang="en-GB" dirty="0" smtClean="0"/>
              <a:t>.</a:t>
            </a:r>
            <a:endParaRPr lang="en-GB" dirty="0"/>
          </a:p>
        </p:txBody>
      </p:sp>
      <p:pic>
        <p:nvPicPr>
          <p:cNvPr id="8" name="Picture 7" descr="Signature Paper Document Pencil - vector Clip 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600" y="1786669"/>
            <a:ext cx="3482000" cy="3482000"/>
          </a:xfrm>
          <a:prstGeom prst="rect">
            <a:avLst/>
          </a:prstGeom>
        </p:spPr>
      </p:pic>
    </p:spTree>
    <p:extLst>
      <p:ext uri="{BB962C8B-B14F-4D97-AF65-F5344CB8AC3E}">
        <p14:creationId xmlns:p14="http://schemas.microsoft.com/office/powerpoint/2010/main" val="407721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715" y="812800"/>
            <a:ext cx="4039311" cy="1015663"/>
          </a:xfrm>
          <a:prstGeom prst="rect">
            <a:avLst/>
          </a:prstGeom>
          <a:noFill/>
        </p:spPr>
        <p:txBody>
          <a:bodyPr wrap="none" rtlCol="0">
            <a:spAutoFit/>
          </a:bodyPr>
          <a:lstStyle/>
          <a:p>
            <a:r>
              <a:rPr lang="en-GB" sz="6000" dirty="0" err="1" smtClean="0">
                <a:solidFill>
                  <a:srgbClr val="0070C0"/>
                </a:solidFill>
                <a:effectLst>
                  <a:outerShdw blurRad="38100" dist="38100" dir="2700000" algn="tl">
                    <a:srgbClr val="000000">
                      <a:alpha val="43137"/>
                    </a:srgbClr>
                  </a:outerShdw>
                </a:effectLst>
              </a:rPr>
              <a:t>Roelf</a:t>
            </a:r>
            <a:r>
              <a:rPr lang="en-GB" sz="6000" dirty="0" smtClean="0">
                <a:solidFill>
                  <a:srgbClr val="0070C0"/>
                </a:solidFill>
                <a:effectLst>
                  <a:outerShdw blurRad="38100" dist="38100" dir="2700000" algn="tl">
                    <a:srgbClr val="000000">
                      <a:alpha val="43137"/>
                    </a:srgbClr>
                  </a:outerShdw>
                </a:effectLst>
              </a:rPr>
              <a:t> Venter</a:t>
            </a:r>
            <a:endParaRPr lang="en-GB" sz="6000" dirty="0">
              <a:solidFill>
                <a:srgbClr val="0070C0"/>
              </a:solidFill>
              <a:effectLst>
                <a:outerShdw blurRad="38100" dist="38100" dir="2700000" algn="tl">
                  <a:srgbClr val="000000">
                    <a:alpha val="43137"/>
                  </a:srgbClr>
                </a:outerShdw>
              </a:effectLst>
            </a:endParaRPr>
          </a:p>
        </p:txBody>
      </p:sp>
      <p:sp>
        <p:nvSpPr>
          <p:cNvPr id="3" name="TextBox 2"/>
          <p:cNvSpPr txBox="1"/>
          <p:nvPr/>
        </p:nvSpPr>
        <p:spPr>
          <a:xfrm>
            <a:off x="1449970" y="2436586"/>
            <a:ext cx="8311121" cy="2308324"/>
          </a:xfrm>
          <a:prstGeom prst="rect">
            <a:avLst/>
          </a:prstGeom>
          <a:noFill/>
        </p:spPr>
        <p:txBody>
          <a:bodyPr wrap="none" rtlCol="0">
            <a:spAutoFit/>
          </a:bodyPr>
          <a:lstStyle/>
          <a:p>
            <a:r>
              <a:rPr lang="en-GB" sz="4800" dirty="0" smtClean="0"/>
              <a:t>Provides corroboration to Smith </a:t>
            </a:r>
          </a:p>
          <a:p>
            <a:r>
              <a:rPr lang="en-GB" sz="4800" dirty="0" smtClean="0"/>
              <a:t>and other former SB witnesses</a:t>
            </a:r>
          </a:p>
          <a:p>
            <a:r>
              <a:rPr lang="en-GB" sz="4800" dirty="0" smtClean="0"/>
              <a:t>concerning torture. . .</a:t>
            </a:r>
            <a:endParaRPr lang="en-GB" sz="4800" dirty="0"/>
          </a:p>
        </p:txBody>
      </p:sp>
      <p:sp>
        <p:nvSpPr>
          <p:cNvPr id="4" name="TextBox 3"/>
          <p:cNvSpPr txBox="1"/>
          <p:nvPr/>
        </p:nvSpPr>
        <p:spPr>
          <a:xfrm>
            <a:off x="4025900" y="1632243"/>
            <a:ext cx="5438797" cy="646331"/>
          </a:xfrm>
          <a:prstGeom prst="rect">
            <a:avLst/>
          </a:prstGeom>
          <a:noFill/>
        </p:spPr>
        <p:txBody>
          <a:bodyPr wrap="none" rtlCol="0">
            <a:spAutoFit/>
          </a:bodyPr>
          <a:lstStyle/>
          <a:p>
            <a:r>
              <a:rPr lang="en-GB" sz="3600" dirty="0" smtClean="0"/>
              <a:t>(In his amnesty application) </a:t>
            </a:r>
            <a:endParaRPr lang="en-GB" sz="3600" dirty="0"/>
          </a:p>
        </p:txBody>
      </p:sp>
    </p:spTree>
    <p:extLst>
      <p:ext uri="{BB962C8B-B14F-4D97-AF65-F5344CB8AC3E}">
        <p14:creationId xmlns:p14="http://schemas.microsoft.com/office/powerpoint/2010/main" val="185991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4300" y="127000"/>
            <a:ext cx="9873102" cy="2585323"/>
          </a:xfrm>
          <a:prstGeom prst="rect">
            <a:avLst/>
          </a:prstGeom>
          <a:noFill/>
        </p:spPr>
        <p:txBody>
          <a:bodyPr wrap="square" rtlCol="0">
            <a:spAutoFit/>
          </a:bodyPr>
          <a:lstStyle/>
          <a:p>
            <a:r>
              <a:rPr lang="en-GB" b="1" dirty="0"/>
              <a:t>AC/99/0029</a:t>
            </a:r>
          </a:p>
          <a:p>
            <a:r>
              <a:rPr lang="en-GB" b="1" u="sng" dirty="0"/>
              <a:t>TRUTH AND RECONCILIATION COMMISSION</a:t>
            </a:r>
            <a:endParaRPr lang="en-GB" b="1" dirty="0"/>
          </a:p>
          <a:p>
            <a:r>
              <a:rPr lang="en-GB" b="1" u="sng" dirty="0"/>
              <a:t>AMNESTY COMMITTEE</a:t>
            </a:r>
            <a:endParaRPr lang="en-GB" b="1" dirty="0"/>
          </a:p>
          <a:p>
            <a:r>
              <a:rPr lang="en-GB" b="1" dirty="0"/>
              <a:t>APPLICATION IN TERMS OF SECTION 18 OF THE PROMOTION OF NATIONAL UNITY AND RECONCILIATION ACT NO. 34 OF 1995.</a:t>
            </a:r>
          </a:p>
          <a:p>
            <a:r>
              <a:rPr lang="en-GB" b="1" dirty="0"/>
              <a:t>ROELOF JACOBUS VENTER APPLICANT</a:t>
            </a:r>
          </a:p>
          <a:p>
            <a:r>
              <a:rPr lang="en-GB" b="1" dirty="0"/>
              <a:t>(AM 2774/96)</a:t>
            </a:r>
          </a:p>
          <a:p>
            <a:r>
              <a:rPr lang="en-GB" b="1" dirty="0"/>
              <a:t>DECISION</a:t>
            </a:r>
          </a:p>
          <a:p>
            <a:endParaRPr lang="en-GB" dirty="0"/>
          </a:p>
        </p:txBody>
      </p:sp>
      <p:sp>
        <p:nvSpPr>
          <p:cNvPr id="5" name="TextBox 4"/>
          <p:cNvSpPr txBox="1"/>
          <p:nvPr/>
        </p:nvSpPr>
        <p:spPr>
          <a:xfrm>
            <a:off x="1384300" y="3044924"/>
            <a:ext cx="8382000" cy="2585323"/>
          </a:xfrm>
          <a:prstGeom prst="rect">
            <a:avLst/>
          </a:prstGeom>
          <a:noFill/>
        </p:spPr>
        <p:txBody>
          <a:bodyPr wrap="square" rtlCol="0">
            <a:spAutoFit/>
          </a:bodyPr>
          <a:lstStyle/>
          <a:p>
            <a:r>
              <a:rPr lang="en-GB" dirty="0" smtClean="0"/>
              <a:t>Amnesty was granted for the Assault</a:t>
            </a:r>
            <a:r>
              <a:rPr lang="en-GB" dirty="0"/>
              <a:t>, </a:t>
            </a:r>
            <a:r>
              <a:rPr lang="en-GB" dirty="0" err="1"/>
              <a:t>crimen</a:t>
            </a:r>
            <a:r>
              <a:rPr lang="en-GB" dirty="0"/>
              <a:t> injuria and intimidation on a number of detainees during the investigation known as the Barbara Hogan investigation at John Vorster Square, Johannesburg, 1 December 1981 to 17 June 1982.</a:t>
            </a:r>
          </a:p>
          <a:p>
            <a:r>
              <a:rPr lang="en-GB" dirty="0"/>
              <a:t>The Applicant, at the time a member of the Security Branch of the South African Police, was part of a team which interrogated a number of detainees. In the course of the interrogation, these detainees were assaulted and also insulted.</a:t>
            </a:r>
          </a:p>
          <a:p>
            <a:r>
              <a:rPr lang="en-GB" dirty="0"/>
              <a:t>The victims include the following people: Prima Naidoo, </a:t>
            </a:r>
            <a:r>
              <a:rPr lang="en-GB" dirty="0" err="1"/>
              <a:t>Jabu</a:t>
            </a:r>
            <a:r>
              <a:rPr lang="en-GB" dirty="0"/>
              <a:t> </a:t>
            </a:r>
            <a:r>
              <a:rPr lang="en-GB" dirty="0" err="1"/>
              <a:t>Ngweya</a:t>
            </a:r>
            <a:r>
              <a:rPr lang="en-GB" dirty="0"/>
              <a:t>, </a:t>
            </a:r>
            <a:r>
              <a:rPr lang="en-GB" dirty="0" err="1"/>
              <a:t>Chirish</a:t>
            </a:r>
            <a:r>
              <a:rPr lang="en-GB" dirty="0"/>
              <a:t> </a:t>
            </a:r>
            <a:r>
              <a:rPr lang="en-GB" dirty="0" err="1"/>
              <a:t>Nanabai</a:t>
            </a:r>
            <a:r>
              <a:rPr lang="en-GB" dirty="0"/>
              <a:t>, Ismail </a:t>
            </a:r>
            <a:r>
              <a:rPr lang="en-GB" dirty="0" err="1"/>
              <a:t>Momoaiat</a:t>
            </a:r>
            <a:r>
              <a:rPr lang="en-GB" dirty="0"/>
              <a:t>, Monty </a:t>
            </a:r>
            <a:r>
              <a:rPr lang="en-GB" dirty="0" err="1"/>
              <a:t>Narso</a:t>
            </a:r>
            <a:r>
              <a:rPr lang="en-GB" dirty="0"/>
              <a:t>, Samson </a:t>
            </a:r>
            <a:r>
              <a:rPr lang="en-GB" dirty="0" err="1" smtClean="0"/>
              <a:t>Ndou</a:t>
            </a:r>
            <a:r>
              <a:rPr lang="en-GB" dirty="0" smtClean="0"/>
              <a:t>.</a:t>
            </a:r>
            <a:endParaRPr lang="en-GB" dirty="0"/>
          </a:p>
          <a:p>
            <a:endParaRPr lang="en-GB" dirty="0"/>
          </a:p>
        </p:txBody>
      </p:sp>
    </p:spTree>
    <p:extLst>
      <p:ext uri="{BB962C8B-B14F-4D97-AF65-F5344CB8AC3E}">
        <p14:creationId xmlns:p14="http://schemas.microsoft.com/office/powerpoint/2010/main" val="360879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4900" y="1853863"/>
            <a:ext cx="9327515" cy="3539430"/>
          </a:xfrm>
          <a:prstGeom prst="rect">
            <a:avLst/>
          </a:prstGeom>
          <a:noFill/>
        </p:spPr>
        <p:txBody>
          <a:bodyPr wrap="square" rtlCol="0">
            <a:spAutoFit/>
          </a:bodyPr>
          <a:lstStyle/>
          <a:p>
            <a:r>
              <a:rPr lang="en-GB" sz="3200" dirty="0" smtClean="0"/>
              <a:t>Based on the information that has been provided in this presentation it is reasonable to conclude that the SB version concerning non-torture was fabricated. Furthermore it seems that the SB conspired, illegally, </a:t>
            </a:r>
          </a:p>
          <a:p>
            <a:r>
              <a:rPr lang="en-GB" sz="3200" dirty="0" smtClean="0"/>
              <a:t>to subvert the course of Justice by providing a false and misleading account of Ahmed Timol’s and Neil Aggett’s deaths to the Inquest Courts</a:t>
            </a:r>
            <a:endParaRPr lang="en-GB" sz="3200" dirty="0"/>
          </a:p>
        </p:txBody>
      </p:sp>
      <p:sp>
        <p:nvSpPr>
          <p:cNvPr id="5" name="TextBox 4"/>
          <p:cNvSpPr txBox="1"/>
          <p:nvPr/>
        </p:nvSpPr>
        <p:spPr>
          <a:xfrm>
            <a:off x="4935127" y="1003300"/>
            <a:ext cx="3597460" cy="1015663"/>
          </a:xfrm>
          <a:prstGeom prst="rect">
            <a:avLst/>
          </a:prstGeom>
          <a:noFill/>
        </p:spPr>
        <p:txBody>
          <a:bodyPr wrap="none" rtlCol="0">
            <a:spAutoFit/>
          </a:bodyPr>
          <a:lstStyle/>
          <a:p>
            <a:r>
              <a:rPr lang="en-GB" sz="6000" dirty="0" smtClean="0"/>
              <a:t>Conclusion</a:t>
            </a:r>
            <a:endParaRPr lang="en-GB" sz="6000" dirty="0"/>
          </a:p>
        </p:txBody>
      </p:sp>
    </p:spTree>
    <p:extLst>
      <p:ext uri="{BB962C8B-B14F-4D97-AF65-F5344CB8AC3E}">
        <p14:creationId xmlns:p14="http://schemas.microsoft.com/office/powerpoint/2010/main" val="3346633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3250" y="228600"/>
            <a:ext cx="4508500" cy="4864100"/>
          </a:xfrm>
        </p:spPr>
        <p:txBody>
          <a:bodyPr>
            <a:noAutofit/>
          </a:bodyPr>
          <a:lstStyle/>
          <a:p>
            <a:r>
              <a:rPr lang="en-GB" sz="3600" dirty="0"/>
              <a:t>The finding that Ahmed Timol committed suicide </a:t>
            </a:r>
            <a:r>
              <a:rPr lang="en-GB" sz="3600" dirty="0" smtClean="0"/>
              <a:t>and that “no one was to blame” cannot </a:t>
            </a:r>
            <a:r>
              <a:rPr lang="en-GB" sz="3600" dirty="0"/>
              <a:t>be sustained. This </a:t>
            </a:r>
            <a:r>
              <a:rPr lang="en-GB" sz="3600" dirty="0" smtClean="0"/>
              <a:t>travesty of Justice should </a:t>
            </a:r>
            <a:r>
              <a:rPr lang="en-GB" sz="3600" dirty="0"/>
              <a:t>be corrected.</a:t>
            </a:r>
            <a:br>
              <a:rPr lang="en-GB" sz="3600" dirty="0"/>
            </a:br>
            <a:endParaRPr lang="en-GB" sz="3600" dirty="0"/>
          </a:p>
        </p:txBody>
      </p:sp>
      <p:pic>
        <p:nvPicPr>
          <p:cNvPr id="3074" name="Picture 3" descr="http://www.iol.co.za/polopoly_fs/ahmed-timol-1.1935201!/image/460771269.jpg_gen/derivatives/box_300/46077126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5825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4" descr="http://www.apartheidmuseum.org/sites/default/files/images/AhmedTimol_website_300px.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001375"/>
            <a:ext cx="2857500" cy="4038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7200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a:spLocks noChangeArrowheads="1"/>
          </p:cNvSpPr>
          <p:nvPr/>
        </p:nvSpPr>
        <p:spPr bwMode="auto">
          <a:xfrm>
            <a:off x="0" y="885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0" y="11001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a:spLocks noChangeArrowheads="1"/>
          </p:cNvSpPr>
          <p:nvPr/>
        </p:nvSpPr>
        <p:spPr bwMode="auto">
          <a:xfrm>
            <a:off x="0" y="15039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 name="Content Placeholder 14" descr="http://www.saha.org.za/resources/images/CollectionItems/AL3282_D7.3.1.1.jpg">
            <a:hlinkClick r:id="rId7"/>
          </p:cNvPr>
          <p:cNvPicPr>
            <a:picLocks noGrp="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5559425" y="400050"/>
            <a:ext cx="6184900" cy="4164012"/>
          </a:xfrm>
          <a:prstGeom prst="rect">
            <a:avLst/>
          </a:prstGeom>
          <a:noFill/>
          <a:ln>
            <a:noFill/>
          </a:ln>
        </p:spPr>
      </p:pic>
    </p:spTree>
    <p:extLst>
      <p:ext uri="{BB962C8B-B14F-4D97-AF65-F5344CB8AC3E}">
        <p14:creationId xmlns:p14="http://schemas.microsoft.com/office/powerpoint/2010/main" val="548827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4101" y="1816675"/>
            <a:ext cx="7594600" cy="2862322"/>
          </a:xfrm>
          <a:prstGeom prst="rect">
            <a:avLst/>
          </a:prstGeom>
          <a:noFill/>
        </p:spPr>
        <p:txBody>
          <a:bodyPr wrap="square" rtlCol="0">
            <a:spAutoFit/>
          </a:bodyPr>
          <a:lstStyle/>
          <a:p>
            <a:r>
              <a:rPr lang="en-GB" sz="3600" dirty="0"/>
              <a:t>The finding that N</a:t>
            </a:r>
            <a:r>
              <a:rPr lang="en-GB" sz="3600" dirty="0" smtClean="0"/>
              <a:t>eil Aggett </a:t>
            </a:r>
            <a:r>
              <a:rPr lang="en-GB" sz="3600" dirty="0"/>
              <a:t>committed </a:t>
            </a:r>
            <a:endParaRPr lang="en-GB" sz="3600" dirty="0" smtClean="0"/>
          </a:p>
          <a:p>
            <a:r>
              <a:rPr lang="en-GB" sz="3600" dirty="0" smtClean="0"/>
              <a:t>suicide </a:t>
            </a:r>
            <a:r>
              <a:rPr lang="en-GB" sz="3600" dirty="0"/>
              <a:t>and that “no one was to blame” </a:t>
            </a:r>
            <a:endParaRPr lang="en-GB" sz="3600" dirty="0" smtClean="0"/>
          </a:p>
          <a:p>
            <a:r>
              <a:rPr lang="en-GB" sz="3600" dirty="0" smtClean="0"/>
              <a:t>cannot </a:t>
            </a:r>
            <a:r>
              <a:rPr lang="en-GB" sz="3600" dirty="0"/>
              <a:t>be sustained. This travesty of Justice </a:t>
            </a:r>
            <a:r>
              <a:rPr lang="en-GB" sz="3600" dirty="0" smtClean="0"/>
              <a:t>should </a:t>
            </a:r>
            <a:r>
              <a:rPr lang="en-GB" sz="3600" dirty="0"/>
              <a:t>be corrected.</a:t>
            </a:r>
            <a:br>
              <a:rPr lang="en-GB" sz="3600" dirty="0"/>
            </a:br>
            <a:endParaRPr lang="en-GB" sz="3600" dirty="0"/>
          </a:p>
        </p:txBody>
      </p:sp>
      <p:sp>
        <p:nvSpPr>
          <p:cNvPr id="7" name="TextBox 6"/>
          <p:cNvSpPr txBox="1"/>
          <p:nvPr/>
        </p:nvSpPr>
        <p:spPr>
          <a:xfrm>
            <a:off x="1193800" y="254000"/>
            <a:ext cx="2198038" cy="584775"/>
          </a:xfrm>
          <a:prstGeom prst="rect">
            <a:avLst/>
          </a:prstGeom>
          <a:noFill/>
        </p:spPr>
        <p:txBody>
          <a:bodyPr wrap="none" rtlCol="0">
            <a:spAutoFit/>
          </a:bodyPr>
          <a:lstStyle/>
          <a:p>
            <a:r>
              <a:rPr lang="en-GB" sz="3200" dirty="0" smtClean="0"/>
              <a:t>Similarly . . .</a:t>
            </a:r>
            <a:endParaRPr lang="en-GB" sz="3200" dirty="0"/>
          </a:p>
        </p:txBody>
      </p:sp>
      <p:pic>
        <p:nvPicPr>
          <p:cNvPr id="10" name="Picture 2" descr="http://sthp.saha.org.za/resources/images/Death-in-Detention/000004249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8100" y="838775"/>
            <a:ext cx="266700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2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0622" y="6258911"/>
            <a:ext cx="11561378" cy="584775"/>
          </a:xfrm>
          <a:prstGeom prst="rect">
            <a:avLst/>
          </a:prstGeom>
          <a:noFill/>
        </p:spPr>
        <p:txBody>
          <a:bodyPr wrap="square" rtlCol="0">
            <a:spAutoFit/>
          </a:bodyPr>
          <a:lstStyle/>
          <a:p>
            <a:r>
              <a:rPr lang="en-GB" sz="3200" dirty="0" smtClean="0"/>
              <a:t>South African Political/Legal  Landscape during the Apartheid Era</a:t>
            </a:r>
            <a:endParaRPr lang="en-GB" sz="3200" dirty="0"/>
          </a:p>
        </p:txBody>
      </p:sp>
      <p:pic>
        <p:nvPicPr>
          <p:cNvPr id="5" name="Picture 4" descr="Original file ‎ (SVG file, nominally 594 × 396 pixels, file size: 1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45" y="508718"/>
            <a:ext cx="6417778" cy="4736382"/>
          </a:xfrm>
          <a:prstGeom prst="rect">
            <a:avLst/>
          </a:prstGeom>
        </p:spPr>
      </p:pic>
    </p:spTree>
    <p:extLst>
      <p:ext uri="{BB962C8B-B14F-4D97-AF65-F5344CB8AC3E}">
        <p14:creationId xmlns:p14="http://schemas.microsoft.com/office/powerpoint/2010/main" val="170981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5785" y="714778"/>
            <a:ext cx="10913136" cy="1569660"/>
          </a:xfrm>
          <a:prstGeom prst="rect">
            <a:avLst/>
          </a:prstGeom>
          <a:noFill/>
        </p:spPr>
        <p:txBody>
          <a:bodyPr wrap="square" rtlCol="0">
            <a:spAutoFit/>
          </a:bodyPr>
          <a:lstStyle/>
          <a:p>
            <a:r>
              <a:rPr lang="en-GB" sz="3200" dirty="0" smtClean="0"/>
              <a:t>The purpose of this presentation is to demonstrate that the judicial findings in respect of at least two of the deaths in detention are wrong and unjust.</a:t>
            </a:r>
            <a:endParaRPr lang="en-GB" sz="3200" dirty="0"/>
          </a:p>
        </p:txBody>
      </p:sp>
      <p:pic>
        <p:nvPicPr>
          <p:cNvPr id="3" name="Picture 2" descr="Deathstroke é o novo personagem de Injustice: Gods Among Us (PS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44" y="2971362"/>
            <a:ext cx="11130456" cy="3339662"/>
          </a:xfrm>
          <a:prstGeom prst="rect">
            <a:avLst/>
          </a:prstGeom>
        </p:spPr>
      </p:pic>
    </p:spTree>
    <p:extLst>
      <p:ext uri="{BB962C8B-B14F-4D97-AF65-F5344CB8AC3E}">
        <p14:creationId xmlns:p14="http://schemas.microsoft.com/office/powerpoint/2010/main" val="203588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 descr="http://www.nelsonmandela.org/images/uploads/TimolBi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6579746" cy="63466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http://www.iol.co.za/polopoly_fs/ahmed-timol-1.1935201!/image/460771269.jpg_gen/derivatives/box_300/460771269.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85825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6"/>
          <p:cNvSpPr>
            <a:spLocks noChangeArrowheads="1"/>
          </p:cNvSpPr>
          <p:nvPr/>
        </p:nvSpPr>
        <p:spPr bwMode="auto">
          <a:xfrm>
            <a:off x="0" y="7200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p:cNvSpPr>
            <a:spLocks noChangeArrowheads="1"/>
          </p:cNvSpPr>
          <p:nvPr/>
        </p:nvSpPr>
        <p:spPr bwMode="auto">
          <a:xfrm>
            <a:off x="0" y="885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8"/>
          <p:cNvSpPr>
            <a:spLocks noChangeArrowheads="1"/>
          </p:cNvSpPr>
          <p:nvPr/>
        </p:nvSpPr>
        <p:spPr bwMode="auto">
          <a:xfrm>
            <a:off x="0" y="11001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0" y="15039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Box 8"/>
          <p:cNvSpPr txBox="1"/>
          <p:nvPr/>
        </p:nvSpPr>
        <p:spPr>
          <a:xfrm>
            <a:off x="6756400" y="457200"/>
            <a:ext cx="4927600" cy="2800767"/>
          </a:xfrm>
          <a:prstGeom prst="rect">
            <a:avLst/>
          </a:prstGeom>
          <a:noFill/>
        </p:spPr>
        <p:txBody>
          <a:bodyPr wrap="square" rtlCol="0">
            <a:spAutoFit/>
          </a:bodyPr>
          <a:lstStyle/>
          <a:p>
            <a:r>
              <a:rPr lang="en-GB" sz="4400" dirty="0" smtClean="0"/>
              <a:t>The Death of Ahmed Timol whilst in detention on </a:t>
            </a:r>
          </a:p>
          <a:p>
            <a:r>
              <a:rPr lang="en-GB" sz="4400" dirty="0" smtClean="0"/>
              <a:t>27 </a:t>
            </a:r>
            <a:r>
              <a:rPr lang="en-GB" sz="4400" dirty="0"/>
              <a:t>October 1971 </a:t>
            </a:r>
          </a:p>
        </p:txBody>
      </p:sp>
    </p:spTree>
    <p:extLst>
      <p:ext uri="{BB962C8B-B14F-4D97-AF65-F5344CB8AC3E}">
        <p14:creationId xmlns:p14="http://schemas.microsoft.com/office/powerpoint/2010/main" val="2275509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8500"/>
            <a:ext cx="6738257" cy="2489200"/>
          </a:xfrm>
        </p:spPr>
        <p:txBody>
          <a:bodyPr/>
          <a:lstStyle/>
          <a:p>
            <a:r>
              <a:rPr lang="en-GB" b="1" dirty="0" smtClean="0"/>
              <a:t>The Death of Neil Aggett whilst in Detention </a:t>
            </a:r>
            <a:r>
              <a:rPr lang="en-GB" b="1" dirty="0"/>
              <a:t>o</a:t>
            </a:r>
            <a:r>
              <a:rPr lang="en-GB" b="1" dirty="0" smtClean="0"/>
              <a:t>n </a:t>
            </a:r>
            <a:br>
              <a:rPr lang="en-GB" b="1" dirty="0" smtClean="0"/>
            </a:br>
            <a:r>
              <a:rPr lang="en-GB" b="1" dirty="0" smtClean="0"/>
              <a:t>5 </a:t>
            </a:r>
            <a:r>
              <a:rPr lang="en-GB" b="1" dirty="0"/>
              <a:t>February 1982 </a:t>
            </a:r>
          </a:p>
        </p:txBody>
      </p:sp>
      <p:pic>
        <p:nvPicPr>
          <p:cNvPr id="1026" name="Picture 2" descr="http://4.bp.blogspot.com/-mZ-1uhbrP_U/Uja8GuyLDZI/AAAAAAAAkvs/gFYhXR9WU8M/s1600/COMRADE+APPLE.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461830" y="166687"/>
            <a:ext cx="2927896" cy="648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39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517" y="165100"/>
            <a:ext cx="9144000" cy="2181333"/>
          </a:xfrm>
        </p:spPr>
        <p:txBody>
          <a:bodyPr>
            <a:normAutofit/>
          </a:bodyPr>
          <a:lstStyle/>
          <a:p>
            <a:pPr algn="l"/>
            <a:r>
              <a:rPr lang="en-GB" sz="4800" b="1" dirty="0" smtClean="0"/>
              <a:t>After formal hearings the </a:t>
            </a:r>
            <a:r>
              <a:rPr lang="en-GB" sz="4800" b="1" dirty="0"/>
              <a:t>respective Inquest Courts found that both men had committed </a:t>
            </a:r>
            <a:r>
              <a:rPr lang="en-GB" sz="4800" b="1" dirty="0" smtClean="0"/>
              <a:t>suicide.</a:t>
            </a:r>
            <a:endParaRPr lang="en-GB" sz="4800" b="1" dirty="0"/>
          </a:p>
        </p:txBody>
      </p:sp>
      <p:sp>
        <p:nvSpPr>
          <p:cNvPr id="3" name="Subtitle 2"/>
          <p:cNvSpPr>
            <a:spLocks noGrp="1"/>
          </p:cNvSpPr>
          <p:nvPr>
            <p:ph type="subTitle" idx="1"/>
          </p:nvPr>
        </p:nvSpPr>
        <p:spPr>
          <a:xfrm>
            <a:off x="1819166" y="2522483"/>
            <a:ext cx="3252952" cy="2735317"/>
          </a:xfrm>
        </p:spPr>
        <p:txBody>
          <a:bodyPr>
            <a:normAutofit fontScale="92500" lnSpcReduction="20000"/>
          </a:bodyPr>
          <a:lstStyle/>
          <a:p>
            <a:r>
              <a:rPr lang="en-GB" sz="4000" dirty="0" smtClean="0"/>
              <a:t>Moreover, the SB </a:t>
            </a:r>
            <a:r>
              <a:rPr lang="en-GB" sz="4000" dirty="0"/>
              <a:t>were </a:t>
            </a:r>
            <a:r>
              <a:rPr lang="en-GB" sz="4000" dirty="0" smtClean="0"/>
              <a:t>found to be  blameless </a:t>
            </a:r>
            <a:r>
              <a:rPr lang="en-GB" sz="4000" dirty="0"/>
              <a:t>in respect of both deaths</a:t>
            </a:r>
          </a:p>
        </p:txBody>
      </p:sp>
      <p:pic>
        <p:nvPicPr>
          <p:cNvPr id="5" name="Content Placeholder 3"/>
          <p:cNvPicPr>
            <a:picLocks noChangeAspect="1"/>
          </p:cNvPicPr>
          <p:nvPr/>
        </p:nvPicPr>
        <p:blipFill>
          <a:blip r:embed="rId3"/>
          <a:stretch>
            <a:fillRect/>
          </a:stretch>
        </p:blipFill>
        <p:spPr>
          <a:xfrm>
            <a:off x="6117021" y="2522483"/>
            <a:ext cx="3704895" cy="4067503"/>
          </a:xfrm>
          <a:prstGeom prst="rect">
            <a:avLst/>
          </a:prstGeom>
        </p:spPr>
      </p:pic>
    </p:spTree>
    <p:extLst>
      <p:ext uri="{BB962C8B-B14F-4D97-AF65-F5344CB8AC3E}">
        <p14:creationId xmlns:p14="http://schemas.microsoft.com/office/powerpoint/2010/main" val="355996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3782" y="0"/>
            <a:ext cx="10515600" cy="2125519"/>
          </a:xfrm>
        </p:spPr>
        <p:txBody>
          <a:bodyPr>
            <a:normAutofit/>
          </a:bodyPr>
          <a:lstStyle/>
          <a:p>
            <a:r>
              <a:rPr lang="en-GB" sz="3600" dirty="0" smtClean="0"/>
              <a:t>People remain sceptical about these judicial findings and suspect that the isolation of the </a:t>
            </a:r>
            <a:r>
              <a:rPr lang="en-GB" sz="3600" dirty="0"/>
              <a:t>d</a:t>
            </a:r>
            <a:r>
              <a:rPr lang="en-GB" sz="3600" dirty="0" smtClean="0"/>
              <a:t>etainees </a:t>
            </a:r>
            <a:r>
              <a:rPr lang="en-GB" sz="3600" dirty="0"/>
              <a:t>a</a:t>
            </a:r>
            <a:r>
              <a:rPr lang="en-GB" sz="3600" dirty="0" smtClean="0"/>
              <a:t>llowed Security Branch members to present a unified version of denial.</a:t>
            </a:r>
            <a:endParaRPr lang="en-GB"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272" y="2304512"/>
            <a:ext cx="3810000" cy="2971800"/>
          </a:xfrm>
          <a:prstGeom prst="rect">
            <a:avLst/>
          </a:prstGeom>
        </p:spPr>
      </p:pic>
    </p:spTree>
    <p:extLst>
      <p:ext uri="{BB962C8B-B14F-4D97-AF65-F5344CB8AC3E}">
        <p14:creationId xmlns:p14="http://schemas.microsoft.com/office/powerpoint/2010/main" val="318152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981793" cy="2062103"/>
          </a:xfrm>
          <a:prstGeom prst="rect">
            <a:avLst/>
          </a:prstGeom>
        </p:spPr>
        <p:txBody>
          <a:bodyPr wrap="square">
            <a:spAutoFit/>
          </a:bodyPr>
          <a:lstStyle/>
          <a:p>
            <a:endParaRPr lang="en-GB" sz="3200" dirty="0"/>
          </a:p>
          <a:p>
            <a:r>
              <a:rPr lang="en-GB" sz="3200" dirty="0" smtClean="0"/>
              <a:t> </a:t>
            </a:r>
          </a:p>
          <a:p>
            <a:endParaRPr lang="en-GB" sz="3200" dirty="0"/>
          </a:p>
          <a:p>
            <a:endParaRPr lang="en-GB" sz="3200" dirty="0"/>
          </a:p>
        </p:txBody>
      </p:sp>
      <p:sp>
        <p:nvSpPr>
          <p:cNvPr id="3" name="Title 2"/>
          <p:cNvSpPr>
            <a:spLocks noGrp="1"/>
          </p:cNvSpPr>
          <p:nvPr>
            <p:ph type="ctrTitle"/>
          </p:nvPr>
        </p:nvSpPr>
        <p:spPr>
          <a:xfrm>
            <a:off x="1524000" y="207963"/>
            <a:ext cx="9144000" cy="939740"/>
          </a:xfrm>
        </p:spPr>
        <p:txBody>
          <a:bodyPr/>
          <a:lstStyle/>
          <a:p>
            <a:r>
              <a:rPr lang="en-GB" dirty="0" smtClean="0"/>
              <a:t>The Acid Test</a:t>
            </a:r>
            <a:endParaRPr lang="en-GB" dirty="0"/>
          </a:p>
        </p:txBody>
      </p:sp>
      <p:pic>
        <p:nvPicPr>
          <p:cNvPr id="8" name="Picture 7" descr="Corrosive, Acid, Warning, Attention, Yellow,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455" y="1355666"/>
            <a:ext cx="4409090" cy="3837880"/>
          </a:xfrm>
          <a:prstGeom prst="rect">
            <a:avLst/>
          </a:prstGeom>
        </p:spPr>
      </p:pic>
    </p:spTree>
    <p:extLst>
      <p:ext uri="{BB962C8B-B14F-4D97-AF65-F5344CB8AC3E}">
        <p14:creationId xmlns:p14="http://schemas.microsoft.com/office/powerpoint/2010/main" val="917361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41B531C4730F47AD5E68E814D36BE4" ma:contentTypeVersion="7" ma:contentTypeDescription="Create a new document." ma:contentTypeScope="" ma:versionID="732e71dd7ee363c088ae0a2805ce60cc">
  <xsd:schema xmlns:xsd="http://www.w3.org/2001/XMLSchema" xmlns:xs="http://www.w3.org/2001/XMLSchema" xmlns:p="http://schemas.microsoft.com/office/2006/metadata/properties" xmlns:ns2="acac2189-e456-4945-be3d-092dedaf917a" targetNamespace="http://schemas.microsoft.com/office/2006/metadata/properties" ma:root="true" ma:fieldsID="c18578370f39b39523260fffd66852b1" ns2:_="">
    <xsd:import namespace="acac2189-e456-4945-be3d-092dedaf917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ac2189-e456-4945-be3d-092dedaf91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ECB640-D65D-4DD8-926E-0E499620F7DF}"/>
</file>

<file path=customXml/itemProps2.xml><?xml version="1.0" encoding="utf-8"?>
<ds:datastoreItem xmlns:ds="http://schemas.openxmlformats.org/officeDocument/2006/customXml" ds:itemID="{998DF234-1C74-4418-8C04-5424381CAE3A}"/>
</file>

<file path=customXml/itemProps3.xml><?xml version="1.0" encoding="utf-8"?>
<ds:datastoreItem xmlns:ds="http://schemas.openxmlformats.org/officeDocument/2006/customXml" ds:itemID="{FB0F2B97-3982-41A0-A8F9-0E41D3D345ED}"/>
</file>

<file path=docProps/app.xml><?xml version="1.0" encoding="utf-8"?>
<Properties xmlns="http://schemas.openxmlformats.org/officeDocument/2006/extended-properties" xmlns:vt="http://schemas.openxmlformats.org/officeDocument/2006/docPropsVTypes">
  <TotalTime>21514</TotalTime>
  <Words>2112</Words>
  <Application>Microsoft Office PowerPoint</Application>
  <PresentationFormat>Widescreen</PresentationFormat>
  <Paragraphs>160</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Revisiting the Deaths of  Ahmed Timol &amp; Neil Aggett</vt:lpstr>
      <vt:lpstr>Detention without Trial</vt:lpstr>
      <vt:lpstr>PowerPoint Presentation</vt:lpstr>
      <vt:lpstr>PowerPoint Presentation</vt:lpstr>
      <vt:lpstr>PowerPoint Presentation</vt:lpstr>
      <vt:lpstr>The Death of Neil Aggett whilst in Detention on  5 February 1982 </vt:lpstr>
      <vt:lpstr>After formal hearings the respective Inquest Courts found that both men had committed suicide.</vt:lpstr>
      <vt:lpstr>People remain sceptical about these judicial findings and suspect that the isolation of the detainees allowed Security Branch members to present a unified version of denial.</vt:lpstr>
      <vt:lpstr>The Acid Test</vt:lpstr>
      <vt:lpstr> Challenges of the Timol Death</vt:lpstr>
      <vt:lpstr>The need to revisit these Inquests must be based on</vt:lpstr>
      <vt:lpstr>Paul Erasmus – a former John Vorster Square SB member </vt:lpstr>
      <vt:lpstr>PowerPoint Presentation</vt:lpstr>
      <vt:lpstr>PowerPoint Presentation</vt:lpstr>
      <vt:lpstr>Essop’s Account of Torture</vt:lpstr>
      <vt:lpstr>PowerPoint Presentation</vt:lpstr>
      <vt:lpstr>Former Security  Branch Members who served at John Vorster Square</vt:lpstr>
      <vt:lpstr>PowerPoint Presentation</vt:lpstr>
      <vt:lpstr>Similar Fact Evidence in the Aggett Inquest</vt:lpstr>
      <vt:lpstr>PowerPoint Presentation</vt:lpstr>
      <vt:lpstr>PowerPoint Presentation</vt:lpstr>
      <vt:lpstr>PowerPoint Presentation</vt:lpstr>
      <vt:lpstr>PowerPoint Presentation</vt:lpstr>
      <vt:lpstr>The finding that Ahmed Timol committed suicide and that “no one was to blame” cannot be sustained. This travesty of Justice should be corrected.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Dutton</dc:creator>
  <cp:lastModifiedBy>Howard Varney</cp:lastModifiedBy>
  <cp:revision>150</cp:revision>
  <cp:lastPrinted>2016-01-18T06:34:19Z</cp:lastPrinted>
  <dcterms:created xsi:type="dcterms:W3CDTF">2015-11-04T10:56:11Z</dcterms:created>
  <dcterms:modified xsi:type="dcterms:W3CDTF">2016-02-05T11:31:06Z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0x0101009741B531C4730F47AD5E68E814D36BE4</vt:lpwstr>
  </property>
</Properties>
</file>